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82" r:id="rId3"/>
    <p:sldId id="283" r:id="rId4"/>
    <p:sldId id="257" r:id="rId5"/>
    <p:sldId id="258" r:id="rId6"/>
    <p:sldId id="259" r:id="rId7"/>
    <p:sldId id="262" r:id="rId8"/>
    <p:sldId id="263" r:id="rId9"/>
    <p:sldId id="285" r:id="rId10"/>
    <p:sldId id="261" r:id="rId11"/>
    <p:sldId id="272" r:id="rId12"/>
    <p:sldId id="264" r:id="rId13"/>
    <p:sldId id="286" r:id="rId14"/>
    <p:sldId id="265" r:id="rId15"/>
    <p:sldId id="266" r:id="rId16"/>
    <p:sldId id="281" r:id="rId17"/>
    <p:sldId id="267" r:id="rId18"/>
    <p:sldId id="268" r:id="rId19"/>
    <p:sldId id="269" r:id="rId20"/>
    <p:sldId id="270" r:id="rId21"/>
    <p:sldId id="271" r:id="rId22"/>
    <p:sldId id="273" r:id="rId23"/>
    <p:sldId id="274" r:id="rId24"/>
    <p:sldId id="275" r:id="rId25"/>
    <p:sldId id="276" r:id="rId26"/>
    <p:sldId id="277" r:id="rId27"/>
    <p:sldId id="278" r:id="rId28"/>
    <p:sldId id="284" r:id="rId29"/>
    <p:sldId id="279" r:id="rId30"/>
    <p:sldId id="287" r:id="rId31"/>
    <p:sldId id="288" r:id="rId32"/>
    <p:sldId id="289" r:id="rId33"/>
    <p:sldId id="28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DE7E52-5B6A-4600-9EEE-13BBDEB3A821}" type="datetimeFigureOut">
              <a:rPr lang="en-AU" smtClean="0"/>
              <a:t>27/01/2014</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4CA692BE-1A2C-41E3-9BF4-03F5F7A70960}"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E7E52-5B6A-4600-9EEE-13BBDEB3A821}" type="datetimeFigureOut">
              <a:rPr lang="en-AU" smtClean="0"/>
              <a:t>27/01/2014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E7E52-5B6A-4600-9EEE-13BBDEB3A821}" type="datetimeFigureOut">
              <a:rPr lang="en-AU" smtClean="0"/>
              <a:t>27/01/2014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DE7E52-5B6A-4600-9EEE-13BBDEB3A821}" type="datetimeFigureOut">
              <a:rPr lang="en-AU" smtClean="0"/>
              <a:t>27/01/2014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DE7E52-5B6A-4600-9EEE-13BBDEB3A821}" type="datetimeFigureOut">
              <a:rPr lang="en-AU" smtClean="0"/>
              <a:t>27/01/2014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CA692BE-1A2C-41E3-9BF4-03F5F7A70960}"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DE7E52-5B6A-4600-9EEE-13BBDEB3A821}" type="datetimeFigureOut">
              <a:rPr lang="en-AU" smtClean="0"/>
              <a:t>27/01/2014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DE7E52-5B6A-4600-9EEE-13BBDEB3A821}" type="datetimeFigureOut">
              <a:rPr lang="en-AU" smtClean="0"/>
              <a:t>27/01/2014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DE7E52-5B6A-4600-9EEE-13BBDEB3A821}" type="datetimeFigureOut">
              <a:rPr lang="en-AU" smtClean="0"/>
              <a:t>27/01/2014</a:t>
            </a:fld>
            <a:endParaRPr lang="en-AU"/>
          </a:p>
        </p:txBody>
      </p:sp>
      <p:sp>
        <p:nvSpPr>
          <p:cNvPr id="8" name="Slide Number Placeholder 7"/>
          <p:cNvSpPr>
            <a:spLocks noGrp="1"/>
          </p:cNvSpPr>
          <p:nvPr>
            <p:ph type="sldNum" sz="quarter" idx="11"/>
          </p:nvPr>
        </p:nvSpPr>
        <p:spPr/>
        <p:txBody>
          <a:bodyPr/>
          <a:lstStyle/>
          <a:p>
            <a:fld id="{4CA692BE-1A2C-41E3-9BF4-03F5F7A70960}" type="slidenum">
              <a:rPr lang="en-AU" smtClean="0"/>
              <a:t>‹#›</a:t>
            </a:fld>
            <a:endParaRPr lang="en-AU"/>
          </a:p>
        </p:txBody>
      </p:sp>
      <p:sp>
        <p:nvSpPr>
          <p:cNvPr id="9" name="Footer Placeholder 8"/>
          <p:cNvSpPr>
            <a:spLocks noGrp="1"/>
          </p:cNvSpPr>
          <p:nvPr>
            <p:ph type="ftr" sz="quarter" idx="12"/>
          </p:nvPr>
        </p:nvSpPr>
        <p:spPr/>
        <p:txBody>
          <a:bodyPr/>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E7E52-5B6A-4600-9EEE-13BBDEB3A821}" type="datetimeFigureOut">
              <a:rPr lang="en-AU" smtClean="0"/>
              <a:t>27/01/2014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DE7E52-5B6A-4600-9EEE-13BBDEB3A821}" type="datetimeFigureOut">
              <a:rPr lang="en-AU" smtClean="0"/>
              <a:t>27/01/2014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156448" y="6422064"/>
            <a:ext cx="762000" cy="365125"/>
          </a:xfrm>
        </p:spPr>
        <p:txBody>
          <a:bodyPr/>
          <a:lstStyle/>
          <a:p>
            <a:fld id="{4CA692BE-1A2C-41E3-9BF4-03F5F7A70960}"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7DE7E52-5B6A-4600-9EEE-13BBDEB3A821}" type="datetimeFigureOut">
              <a:rPr lang="en-AU" smtClean="0"/>
              <a:t>27/01/2014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CA692BE-1A2C-41E3-9BF4-03F5F7A70960}"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7DE7E52-5B6A-4600-9EEE-13BBDEB3A821}" type="datetimeFigureOut">
              <a:rPr lang="en-AU" smtClean="0"/>
              <a:t>27/01/2014</a:t>
            </a:fld>
            <a:endParaRPr lang="en-AU"/>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AU"/>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CA692BE-1A2C-41E3-9BF4-03F5F7A70960}"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arlychristianwritings.com/acts.html" TargetMode="External"/><Relationship Id="rId2" Type="http://schemas.openxmlformats.org/officeDocument/2006/relationships/hyperlink" Target="http://en.wikipedia.org/wiki/Authorship_of_Luke%E2%80%93Ac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Luke’s Eye-witness Accounts in Acts</a:t>
            </a:r>
          </a:p>
        </p:txBody>
      </p:sp>
      <p:sp>
        <p:nvSpPr>
          <p:cNvPr id="3" name="Subtitle 2"/>
          <p:cNvSpPr>
            <a:spLocks noGrp="1"/>
          </p:cNvSpPr>
          <p:nvPr>
            <p:ph type="subTitle" idx="1"/>
          </p:nvPr>
        </p:nvSpPr>
        <p:spPr/>
        <p:txBody>
          <a:bodyPr>
            <a:normAutofit/>
          </a:bodyPr>
          <a:lstStyle/>
          <a:p>
            <a:endParaRPr lang="en-AU" dirty="0"/>
          </a:p>
        </p:txBody>
      </p:sp>
    </p:spTree>
    <p:extLst>
      <p:ext uri="{BB962C8B-B14F-4D97-AF65-F5344CB8AC3E}">
        <p14:creationId xmlns:p14="http://schemas.microsoft.com/office/powerpoint/2010/main" val="3635625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Sea Voyage Caesarea to Rome</a:t>
            </a:r>
            <a:endParaRPr lang="en-AU"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03648" y="2780928"/>
            <a:ext cx="5935808" cy="3916660"/>
          </a:xfrm>
        </p:spPr>
      </p:pic>
      <p:sp>
        <p:nvSpPr>
          <p:cNvPr id="3" name="Content Placeholder 2"/>
          <p:cNvSpPr>
            <a:spLocks noGrp="1"/>
          </p:cNvSpPr>
          <p:nvPr>
            <p:ph sz="half" idx="2"/>
          </p:nvPr>
        </p:nvSpPr>
        <p:spPr>
          <a:xfrm>
            <a:off x="683568" y="1268760"/>
            <a:ext cx="7258000" cy="1296143"/>
          </a:xfrm>
        </p:spPr>
        <p:txBody>
          <a:bodyPr>
            <a:normAutofit fontScale="92500" lnSpcReduction="10000"/>
          </a:bodyPr>
          <a:lstStyle/>
          <a:p>
            <a:r>
              <a:rPr lang="en-AU" dirty="0" smtClean="0"/>
              <a:t>Paul sent to Rome</a:t>
            </a:r>
          </a:p>
          <a:p>
            <a:r>
              <a:rPr lang="en-AU" dirty="0" smtClean="0"/>
              <a:t>“We” passages recommence</a:t>
            </a:r>
          </a:p>
          <a:p>
            <a:r>
              <a:rPr lang="en-AU" dirty="0" smtClean="0"/>
              <a:t>We, we, we – all the way to Rome</a:t>
            </a:r>
            <a:endParaRPr lang="en-AU" dirty="0"/>
          </a:p>
        </p:txBody>
      </p:sp>
    </p:spTree>
    <p:extLst>
      <p:ext uri="{BB962C8B-B14F-4D97-AF65-F5344CB8AC3E}">
        <p14:creationId xmlns:p14="http://schemas.microsoft.com/office/powerpoint/2010/main" val="454330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Acts 27</a:t>
            </a:r>
            <a:endParaRPr lang="en-AU" dirty="0"/>
          </a:p>
        </p:txBody>
      </p:sp>
      <p:sp>
        <p:nvSpPr>
          <p:cNvPr id="3" name="Content Placeholder 2"/>
          <p:cNvSpPr>
            <a:spLocks noGrp="1"/>
          </p:cNvSpPr>
          <p:nvPr>
            <p:ph idx="1"/>
          </p:nvPr>
        </p:nvSpPr>
        <p:spPr/>
        <p:txBody>
          <a:bodyPr/>
          <a:lstStyle/>
          <a:p>
            <a:r>
              <a:rPr lang="en-AU" dirty="0" smtClean="0"/>
              <a:t>Sea voyage from Caesarea to Malta</a:t>
            </a:r>
          </a:p>
          <a:p>
            <a:r>
              <a:rPr lang="en-AU" dirty="0" smtClean="0"/>
              <a:t>Note </a:t>
            </a:r>
            <a:r>
              <a:rPr lang="en-AU" dirty="0" smtClean="0"/>
              <a:t>details </a:t>
            </a:r>
            <a:r>
              <a:rPr lang="en-AU" dirty="0" smtClean="0"/>
              <a:t>regarding </a:t>
            </a:r>
            <a:r>
              <a:rPr lang="en-AU" dirty="0" smtClean="0"/>
              <a:t>the </a:t>
            </a:r>
            <a:r>
              <a:rPr lang="en-AU" dirty="0" smtClean="0"/>
              <a:t>places </a:t>
            </a:r>
            <a:r>
              <a:rPr lang="en-AU" dirty="0"/>
              <a:t>they </a:t>
            </a:r>
            <a:r>
              <a:rPr lang="en-AU" dirty="0" smtClean="0"/>
              <a:t>visited and the details regarding the</a:t>
            </a:r>
            <a:r>
              <a:rPr lang="en-AU" dirty="0" smtClean="0"/>
              <a:t> </a:t>
            </a:r>
            <a:r>
              <a:rPr lang="en-AU" dirty="0" smtClean="0"/>
              <a:t>ship </a:t>
            </a:r>
            <a:endParaRPr lang="en-AU" dirty="0" smtClean="0"/>
          </a:p>
          <a:p>
            <a:r>
              <a:rPr lang="en-AU" dirty="0" smtClean="0"/>
              <a:t>Is </a:t>
            </a:r>
            <a:r>
              <a:rPr lang="en-AU" dirty="0" smtClean="0"/>
              <a:t>this an eyewitness account?</a:t>
            </a:r>
            <a:endParaRPr lang="en-AU" dirty="0"/>
          </a:p>
        </p:txBody>
      </p:sp>
    </p:spTree>
    <p:extLst>
      <p:ext uri="{BB962C8B-B14F-4D97-AF65-F5344CB8AC3E}">
        <p14:creationId xmlns:p14="http://schemas.microsoft.com/office/powerpoint/2010/main" val="199177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Sea Voyage (Acts 27)</a:t>
            </a:r>
            <a:endParaRPr lang="en-AU" dirty="0"/>
          </a:p>
        </p:txBody>
      </p:sp>
      <p:sp>
        <p:nvSpPr>
          <p:cNvPr id="3" name="Content Placeholder 2"/>
          <p:cNvSpPr>
            <a:spLocks noGrp="1"/>
          </p:cNvSpPr>
          <p:nvPr>
            <p:ph idx="1"/>
          </p:nvPr>
        </p:nvSpPr>
        <p:spPr>
          <a:xfrm>
            <a:off x="0" y="1412776"/>
            <a:ext cx="9036496" cy="5328592"/>
          </a:xfrm>
        </p:spPr>
        <p:txBody>
          <a:bodyPr>
            <a:normAutofit/>
          </a:bodyPr>
          <a:lstStyle/>
          <a:p>
            <a:pPr marL="36576" indent="0">
              <a:buNone/>
            </a:pPr>
            <a:r>
              <a:rPr lang="en-AU" i="1" dirty="0"/>
              <a:t>27 When it was decided that we would sail for Italy, Paul and some other prisoners were handed over to a centurion named Julius, who belonged to the Imperial Regiment. 2 We boarded a ship from </a:t>
            </a:r>
            <a:r>
              <a:rPr lang="en-AU" i="1" dirty="0" err="1"/>
              <a:t>Adramyttium</a:t>
            </a:r>
            <a:r>
              <a:rPr lang="en-AU" i="1" dirty="0"/>
              <a:t> about to sail for ports along the coast of the province of Asia, and we put out to sea. Aristarchus, a Macedonian from Thessalonica, was with us. </a:t>
            </a:r>
          </a:p>
          <a:p>
            <a:pPr marL="36576" indent="0">
              <a:buNone/>
            </a:pPr>
            <a:r>
              <a:rPr lang="en-AU" i="1" dirty="0"/>
              <a:t>3 The next day we landed at Sidon; and Julius, in kindness to Paul, allowed him to go to his friends so they might provide for his needs. </a:t>
            </a:r>
            <a:r>
              <a:rPr lang="en-AU" i="1" dirty="0" smtClean="0"/>
              <a:t>4. </a:t>
            </a:r>
            <a:endParaRPr lang="en-AU" i="1" dirty="0"/>
          </a:p>
          <a:p>
            <a:endParaRPr lang="en-AU" dirty="0"/>
          </a:p>
        </p:txBody>
      </p:sp>
    </p:spTree>
    <p:extLst>
      <p:ext uri="{BB962C8B-B14F-4D97-AF65-F5344CB8AC3E}">
        <p14:creationId xmlns:p14="http://schemas.microsoft.com/office/powerpoint/2010/main" val="510567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Sea Voyage (Acts 27)</a:t>
            </a:r>
            <a:endParaRPr lang="en-AU" dirty="0"/>
          </a:p>
        </p:txBody>
      </p:sp>
      <p:sp>
        <p:nvSpPr>
          <p:cNvPr id="3" name="Content Placeholder 2"/>
          <p:cNvSpPr>
            <a:spLocks noGrp="1"/>
          </p:cNvSpPr>
          <p:nvPr>
            <p:ph idx="1"/>
          </p:nvPr>
        </p:nvSpPr>
        <p:spPr>
          <a:xfrm>
            <a:off x="0" y="1412776"/>
            <a:ext cx="9036496" cy="5328592"/>
          </a:xfrm>
        </p:spPr>
        <p:txBody>
          <a:bodyPr>
            <a:normAutofit lnSpcReduction="10000"/>
          </a:bodyPr>
          <a:lstStyle/>
          <a:p>
            <a:pPr marL="36576" indent="0">
              <a:buNone/>
            </a:pPr>
            <a:r>
              <a:rPr lang="en-AU" i="1" dirty="0" smtClean="0"/>
              <a:t>4 </a:t>
            </a:r>
            <a:r>
              <a:rPr lang="en-AU" i="1" dirty="0"/>
              <a:t>From there we put out to sea again and passed to the lee of Cyprus because the winds were against us. 5 When we had sailed across the open sea off the coast of Cilicia and </a:t>
            </a:r>
            <a:r>
              <a:rPr lang="en-AU" i="1" dirty="0" err="1"/>
              <a:t>Pamphylia</a:t>
            </a:r>
            <a:r>
              <a:rPr lang="en-AU" i="1" dirty="0"/>
              <a:t>, we landed at Myra in Lycia. 6 There the centurion found an Alexandrian ship sailing for Italy and put us on board. 7 We made slow headway for many days and had difficulty arriving off Cnidus. When the wind did not allow us to hold our course, we sailed to the lee of Crete, opposite </a:t>
            </a:r>
            <a:r>
              <a:rPr lang="en-AU" i="1" dirty="0" err="1"/>
              <a:t>Salmone</a:t>
            </a:r>
            <a:r>
              <a:rPr lang="en-AU" i="1" dirty="0"/>
              <a:t>. 8 We moved along the coast with difficulty and came to a place called Fair Havens, near the town of </a:t>
            </a:r>
            <a:r>
              <a:rPr lang="en-AU" i="1" dirty="0" err="1"/>
              <a:t>Lasea</a:t>
            </a:r>
            <a:r>
              <a:rPr lang="en-AU" i="1" dirty="0"/>
              <a:t>. </a:t>
            </a:r>
          </a:p>
          <a:p>
            <a:endParaRPr lang="en-AU" dirty="0"/>
          </a:p>
        </p:txBody>
      </p:sp>
    </p:spTree>
    <p:extLst>
      <p:ext uri="{BB962C8B-B14F-4D97-AF65-F5344CB8AC3E}">
        <p14:creationId xmlns:p14="http://schemas.microsoft.com/office/powerpoint/2010/main" val="61786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179512" y="1268760"/>
            <a:ext cx="8856984" cy="5472608"/>
          </a:xfrm>
        </p:spPr>
        <p:txBody>
          <a:bodyPr>
            <a:normAutofit lnSpcReduction="10000"/>
          </a:bodyPr>
          <a:lstStyle/>
          <a:p>
            <a:pPr marL="36576" indent="0">
              <a:buNone/>
            </a:pPr>
            <a:r>
              <a:rPr lang="en-AU" i="1" dirty="0"/>
              <a:t>9 Much time had been lost, and sailing had already become dangerous because by now it was after the Fast. So Paul warned them, 10 "Men, I can see that our voyage is going to be disastrous and bring great loss to ship and cargo, and to our own lives also." 11 But the centurion, instead of listening to what Paul said, followed the advice of the pilot and of the owner of the ship. 12 Since the harbor was unsuitable to winter in, the majority decided that we should sail on, hoping to reach Phoenix and winter there. This was a harbor in Crete, facing both southwest and northwest. </a:t>
            </a:r>
          </a:p>
          <a:p>
            <a:endParaRPr lang="en-AU" dirty="0"/>
          </a:p>
        </p:txBody>
      </p:sp>
    </p:spTree>
    <p:extLst>
      <p:ext uri="{BB962C8B-B14F-4D97-AF65-F5344CB8AC3E}">
        <p14:creationId xmlns:p14="http://schemas.microsoft.com/office/powerpoint/2010/main" val="1484695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107504" y="1196752"/>
            <a:ext cx="8712968" cy="5661248"/>
          </a:xfrm>
        </p:spPr>
        <p:txBody>
          <a:bodyPr>
            <a:normAutofit/>
          </a:bodyPr>
          <a:lstStyle/>
          <a:p>
            <a:pPr marL="36576" indent="0">
              <a:buNone/>
            </a:pPr>
            <a:r>
              <a:rPr lang="en-AU" i="1" dirty="0"/>
              <a:t>13 When a gentle south wind began to blow, they thought they had obtained what they wanted; so they weighed anchor and sailed along the shore of Crete. 14 Before very long, a wind of hurricane force, called the "northeaster," swept down from the island. 15 The ship was caught by the storm and could not head into the wind; so we gave way to it and were driven along. 16 As we passed to the lee of a small island called </a:t>
            </a:r>
            <a:r>
              <a:rPr lang="en-AU" i="1" dirty="0" err="1"/>
              <a:t>Cauda</a:t>
            </a:r>
            <a:r>
              <a:rPr lang="en-AU" i="1" dirty="0"/>
              <a:t>, we were hardly able to make the lifeboat secure. </a:t>
            </a:r>
            <a:endParaRPr lang="en-AU" i="1" dirty="0" smtClean="0"/>
          </a:p>
        </p:txBody>
      </p:sp>
    </p:spTree>
    <p:extLst>
      <p:ext uri="{BB962C8B-B14F-4D97-AF65-F5344CB8AC3E}">
        <p14:creationId xmlns:p14="http://schemas.microsoft.com/office/powerpoint/2010/main" val="45691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600200"/>
            <a:ext cx="9001000" cy="5141168"/>
          </a:xfrm>
        </p:spPr>
        <p:txBody>
          <a:bodyPr>
            <a:normAutofit/>
          </a:bodyPr>
          <a:lstStyle/>
          <a:p>
            <a:pPr marL="36576" indent="0">
              <a:buNone/>
            </a:pPr>
            <a:r>
              <a:rPr lang="en-AU" i="1" dirty="0" smtClean="0"/>
              <a:t>17 </a:t>
            </a:r>
            <a:r>
              <a:rPr lang="en-AU" i="1" dirty="0"/>
              <a:t>When the men had hoisted it aboard, they passed ropes under the ship itself to hold it together. Fearing that they would run aground on the sandbars of </a:t>
            </a:r>
            <a:r>
              <a:rPr lang="en-AU" i="1" dirty="0" err="1"/>
              <a:t>Syrtis</a:t>
            </a:r>
            <a:r>
              <a:rPr lang="en-AU" i="1" dirty="0"/>
              <a:t>, they lowered the sea anchor and let the ship be driven along. 18 We took such a violent battering from the storm that the next day they began to throw the cargo overboard. 19 On the third day, they threw the ship's tackle overboard with their own hands. 20 When neither sun nor stars appeared for many days and the storm continued raging, we finally gave up all hope of being saved. </a:t>
            </a:r>
          </a:p>
        </p:txBody>
      </p:sp>
    </p:spTree>
    <p:extLst>
      <p:ext uri="{BB962C8B-B14F-4D97-AF65-F5344CB8AC3E}">
        <p14:creationId xmlns:p14="http://schemas.microsoft.com/office/powerpoint/2010/main" val="3158213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268760"/>
            <a:ext cx="9073008" cy="5544616"/>
          </a:xfrm>
        </p:spPr>
        <p:txBody>
          <a:bodyPr>
            <a:normAutofit fontScale="92500" lnSpcReduction="10000"/>
          </a:bodyPr>
          <a:lstStyle/>
          <a:p>
            <a:pPr marL="36576" indent="0">
              <a:buNone/>
            </a:pPr>
            <a:r>
              <a:rPr lang="en-AU" i="1" dirty="0"/>
              <a:t>21 After the men had gone a long time without food, Paul stood up before them and said: "Men, you should have taken my advice not to sail from Crete; then you would have spared yourselves this damage and loss. 22 But now I urge you to keep up your courage, because not one of you will be lost; only the ship will be destroyed. 23 Last night an angel of the God whose I am and whom I serve stood beside me 24 and said, 'Do not be afraid, Paul. You must stand trial before Caesar; and God has graciously given you the lives of all who sail with you.' 25 So keep up your courage, men, for I have faith in God that it will happen just as he told me. 26 Nevertheless, we must run aground on some island." </a:t>
            </a:r>
          </a:p>
        </p:txBody>
      </p:sp>
    </p:spTree>
    <p:extLst>
      <p:ext uri="{BB962C8B-B14F-4D97-AF65-F5344CB8AC3E}">
        <p14:creationId xmlns:p14="http://schemas.microsoft.com/office/powerpoint/2010/main" val="2764423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340768"/>
            <a:ext cx="9001000" cy="5472608"/>
          </a:xfrm>
        </p:spPr>
        <p:txBody>
          <a:bodyPr>
            <a:normAutofit fontScale="92500" lnSpcReduction="20000"/>
          </a:bodyPr>
          <a:lstStyle/>
          <a:p>
            <a:pPr marL="36576" indent="0">
              <a:buNone/>
            </a:pPr>
            <a:r>
              <a:rPr lang="en-AU" i="1" dirty="0"/>
              <a:t>27 On the fourteenth night we were still being driven across the Adriatic Sea, when about midnight the sailors sensed they were approaching land. 28 They took soundings and found that the water was a hundred and twenty feet deep. A short time later they took soundings again and found it was ninety feet deep. 29 Fearing that we would be dashed against the rocks, they dropped four anchors from the stern and prayed for daylight. 30 In an attempt to escape from the ship, the sailors let the lifeboat down into the sea, pretending they were going to lower some anchors from the bow. 31 Then Paul said to the centurion and the soldiers, "Unless these men stay with the ship, you cannot be saved." 32 So the soldiers cut the ropes that held the lifeboat and let it fall away. </a:t>
            </a:r>
          </a:p>
          <a:p>
            <a:endParaRPr lang="en-AU" dirty="0"/>
          </a:p>
        </p:txBody>
      </p:sp>
    </p:spTree>
    <p:extLst>
      <p:ext uri="{BB962C8B-B14F-4D97-AF65-F5344CB8AC3E}">
        <p14:creationId xmlns:p14="http://schemas.microsoft.com/office/powerpoint/2010/main" val="95991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268760"/>
            <a:ext cx="9073008" cy="5589240"/>
          </a:xfrm>
        </p:spPr>
        <p:txBody>
          <a:bodyPr>
            <a:normAutofit lnSpcReduction="10000"/>
          </a:bodyPr>
          <a:lstStyle/>
          <a:p>
            <a:pPr marL="36576" indent="0">
              <a:buNone/>
            </a:pPr>
            <a:r>
              <a:rPr lang="en-AU" i="1" dirty="0"/>
              <a:t>33 Just before dawn Paul urged them all to eat. "For the last fourteen days," he said, "you have been in constant suspense and have gone without food — you haven't eaten anything. 34 Now I urge you to take some food. You need it to survive. Not one of you will lose a single hair from his head." 35 After he said this, he took some bread and gave thanks to God in front of them all. Then he broke it and began to eat. 36 They were all encouraged and ate some food themselves. 37 Altogether there were 276 of us on board. 38 When they had eaten as much as they wanted, they lightened the ship by throwing the grain into the sea. </a:t>
            </a:r>
          </a:p>
          <a:p>
            <a:endParaRPr lang="en-AU" dirty="0"/>
          </a:p>
        </p:txBody>
      </p:sp>
    </p:spTree>
    <p:extLst>
      <p:ext uri="{BB962C8B-B14F-4D97-AF65-F5344CB8AC3E}">
        <p14:creationId xmlns:p14="http://schemas.microsoft.com/office/powerpoint/2010/main" val="943633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Nature of New Testament</a:t>
            </a:r>
            <a:endParaRPr lang="en-AU" dirty="0"/>
          </a:p>
        </p:txBody>
      </p:sp>
      <p:sp>
        <p:nvSpPr>
          <p:cNvPr id="3" name="Content Placeholder 2"/>
          <p:cNvSpPr>
            <a:spLocks noGrp="1"/>
          </p:cNvSpPr>
          <p:nvPr>
            <p:ph idx="1"/>
          </p:nvPr>
        </p:nvSpPr>
        <p:spPr>
          <a:xfrm>
            <a:off x="457200" y="1268760"/>
            <a:ext cx="7467600" cy="5589240"/>
          </a:xfrm>
        </p:spPr>
        <p:txBody>
          <a:bodyPr>
            <a:normAutofit/>
          </a:bodyPr>
          <a:lstStyle/>
          <a:p>
            <a:r>
              <a:rPr lang="en-AU" dirty="0" smtClean="0"/>
              <a:t>27 Books</a:t>
            </a:r>
          </a:p>
          <a:p>
            <a:r>
              <a:rPr lang="en-AU" dirty="0" smtClean="0"/>
              <a:t>9 Authors:</a:t>
            </a:r>
          </a:p>
          <a:p>
            <a:pPr lvl="1"/>
            <a:r>
              <a:rPr lang="en-AU" dirty="0" smtClean="0"/>
              <a:t>Matthew</a:t>
            </a:r>
          </a:p>
          <a:p>
            <a:pPr lvl="1"/>
            <a:r>
              <a:rPr lang="en-AU" dirty="0" smtClean="0"/>
              <a:t>Mark</a:t>
            </a:r>
          </a:p>
          <a:p>
            <a:pPr lvl="1"/>
            <a:r>
              <a:rPr lang="en-AU" dirty="0" smtClean="0"/>
              <a:t>Luke</a:t>
            </a:r>
          </a:p>
          <a:p>
            <a:pPr lvl="1"/>
            <a:r>
              <a:rPr lang="en-AU" dirty="0" smtClean="0"/>
              <a:t>John</a:t>
            </a:r>
          </a:p>
          <a:p>
            <a:pPr lvl="1"/>
            <a:r>
              <a:rPr lang="en-AU" dirty="0" smtClean="0"/>
              <a:t>Paul</a:t>
            </a:r>
          </a:p>
          <a:p>
            <a:pPr lvl="1"/>
            <a:r>
              <a:rPr lang="en-AU" dirty="0" smtClean="0"/>
              <a:t>Author of Hebrews</a:t>
            </a:r>
          </a:p>
          <a:p>
            <a:pPr lvl="1"/>
            <a:r>
              <a:rPr lang="en-AU" dirty="0" smtClean="0"/>
              <a:t>James</a:t>
            </a:r>
          </a:p>
          <a:p>
            <a:pPr lvl="1"/>
            <a:r>
              <a:rPr lang="en-AU" dirty="0" smtClean="0"/>
              <a:t>Peter</a:t>
            </a:r>
          </a:p>
          <a:p>
            <a:pPr lvl="1"/>
            <a:r>
              <a:rPr lang="en-AU" dirty="0" smtClean="0"/>
              <a:t>Jude</a:t>
            </a:r>
            <a:endParaRPr lang="en-AU" dirty="0"/>
          </a:p>
        </p:txBody>
      </p:sp>
    </p:spTree>
    <p:extLst>
      <p:ext uri="{BB962C8B-B14F-4D97-AF65-F5344CB8AC3E}">
        <p14:creationId xmlns:p14="http://schemas.microsoft.com/office/powerpoint/2010/main" val="869600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484784"/>
            <a:ext cx="9073008" cy="5373216"/>
          </a:xfrm>
        </p:spPr>
        <p:txBody>
          <a:bodyPr>
            <a:normAutofit/>
          </a:bodyPr>
          <a:lstStyle/>
          <a:p>
            <a:pPr marL="36576" indent="0">
              <a:buNone/>
            </a:pPr>
            <a:r>
              <a:rPr lang="en-AU" i="1" dirty="0"/>
              <a:t>39 When daylight came, they did not recognize the land, but they saw a bay with a sandy beach, where they decided to run the ship aground if they could. 40 Cutting loose the anchors, they left them in the sea and at the same time untied the ropes that held the rudders. Then they hoisted the foresail to the wind and made for the beach. 41 But the ship struck a sandbar and ran aground. The bow stuck fast and would not move, and the stern was broken to pieces by the pounding of the surf. </a:t>
            </a:r>
          </a:p>
          <a:p>
            <a:endParaRPr lang="en-AU" dirty="0"/>
          </a:p>
        </p:txBody>
      </p:sp>
    </p:spTree>
    <p:extLst>
      <p:ext uri="{BB962C8B-B14F-4D97-AF65-F5344CB8AC3E}">
        <p14:creationId xmlns:p14="http://schemas.microsoft.com/office/powerpoint/2010/main" val="1523077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Sea Voyage (Acts 27)</a:t>
            </a:r>
          </a:p>
        </p:txBody>
      </p:sp>
      <p:sp>
        <p:nvSpPr>
          <p:cNvPr id="3" name="Content Placeholder 2"/>
          <p:cNvSpPr>
            <a:spLocks noGrp="1"/>
          </p:cNvSpPr>
          <p:nvPr>
            <p:ph idx="1"/>
          </p:nvPr>
        </p:nvSpPr>
        <p:spPr>
          <a:xfrm>
            <a:off x="35496" y="1600200"/>
            <a:ext cx="9108504" cy="5069160"/>
          </a:xfrm>
        </p:spPr>
        <p:txBody>
          <a:bodyPr>
            <a:normAutofit/>
          </a:bodyPr>
          <a:lstStyle/>
          <a:p>
            <a:pPr marL="36576" indent="0">
              <a:buNone/>
            </a:pPr>
            <a:r>
              <a:rPr lang="en-AU" i="1" dirty="0"/>
              <a:t>42 The soldiers planned to kill the prisoners to prevent any of them from swimming away and escaping. 43 But the centurion wanted to spare Paul's life and kept them from carrying out their plan. He ordered those who could swim to jump overboard first and get to land. 44 The rest were to get there on planks or on pieces of the ship. In this way everyone reached land in safety. </a:t>
            </a:r>
          </a:p>
          <a:p>
            <a:endParaRPr lang="en-AU" dirty="0"/>
          </a:p>
        </p:txBody>
      </p:sp>
    </p:spTree>
    <p:extLst>
      <p:ext uri="{BB962C8B-B14F-4D97-AF65-F5344CB8AC3E}">
        <p14:creationId xmlns:p14="http://schemas.microsoft.com/office/powerpoint/2010/main" val="3482261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Completion of Acts</a:t>
            </a:r>
            <a:endParaRPr lang="en-AU" dirty="0"/>
          </a:p>
        </p:txBody>
      </p:sp>
      <p:sp>
        <p:nvSpPr>
          <p:cNvPr id="3" name="Content Placeholder 2"/>
          <p:cNvSpPr>
            <a:spLocks noGrp="1"/>
          </p:cNvSpPr>
          <p:nvPr>
            <p:ph idx="1"/>
          </p:nvPr>
        </p:nvSpPr>
        <p:spPr>
          <a:xfrm>
            <a:off x="107504" y="1600200"/>
            <a:ext cx="8856984" cy="4525963"/>
          </a:xfrm>
        </p:spPr>
        <p:txBody>
          <a:bodyPr/>
          <a:lstStyle/>
          <a:p>
            <a:pPr marL="36576" indent="0">
              <a:buNone/>
            </a:pPr>
            <a:r>
              <a:rPr lang="en-AU" i="1" dirty="0"/>
              <a:t>30 For two whole years Paul stayed there in his own rented house and welcomed all who came to see him. 31 Boldly and without hindrance he preached the kingdom of God and taught about the Lord Jesus Christ.</a:t>
            </a:r>
          </a:p>
          <a:p>
            <a:endParaRPr lang="en-AU" dirty="0"/>
          </a:p>
        </p:txBody>
      </p:sp>
    </p:spTree>
    <p:extLst>
      <p:ext uri="{BB962C8B-B14F-4D97-AF65-F5344CB8AC3E}">
        <p14:creationId xmlns:p14="http://schemas.microsoft.com/office/powerpoint/2010/main" val="3307791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happened afterwards?</a:t>
            </a:r>
            <a:endParaRPr lang="en-AU"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40205177"/>
              </p:ext>
            </p:extLst>
          </p:nvPr>
        </p:nvGraphicFramePr>
        <p:xfrm>
          <a:off x="457200" y="1600200"/>
          <a:ext cx="6275040" cy="2225040"/>
        </p:xfrm>
        <a:graphic>
          <a:graphicData uri="http://schemas.openxmlformats.org/drawingml/2006/table">
            <a:tbl>
              <a:tblPr firstRow="1" bandRow="1">
                <a:tableStyleId>{5C22544A-7EE6-4342-B048-85BDC9FD1C3A}</a:tableStyleId>
              </a:tblPr>
              <a:tblGrid>
                <a:gridCol w="3820667"/>
                <a:gridCol w="2454373"/>
              </a:tblGrid>
              <a:tr h="370840">
                <a:tc>
                  <a:txBody>
                    <a:bodyPr/>
                    <a:lstStyle/>
                    <a:p>
                      <a:r>
                        <a:rPr lang="en-AU" dirty="0" smtClean="0"/>
                        <a:t>Event</a:t>
                      </a:r>
                      <a:endParaRPr lang="en-AU" dirty="0"/>
                    </a:p>
                  </a:txBody>
                  <a:tcPr marL="44787" marR="44787"/>
                </a:tc>
                <a:tc>
                  <a:txBody>
                    <a:bodyPr/>
                    <a:lstStyle/>
                    <a:p>
                      <a:r>
                        <a:rPr lang="en-AU" dirty="0" smtClean="0"/>
                        <a:t>Approximate Date</a:t>
                      </a:r>
                      <a:endParaRPr lang="en-AU" dirty="0"/>
                    </a:p>
                  </a:txBody>
                  <a:tcPr marL="44787" marR="44787"/>
                </a:tc>
              </a:tr>
              <a:tr h="370840">
                <a:tc>
                  <a:txBody>
                    <a:bodyPr/>
                    <a:lstStyle/>
                    <a:p>
                      <a:r>
                        <a:rPr lang="en-AU" dirty="0" smtClean="0"/>
                        <a:t>Paul’s trial</a:t>
                      </a:r>
                      <a:endParaRPr lang="en-AU" dirty="0"/>
                    </a:p>
                  </a:txBody>
                  <a:tcPr marL="44787" marR="44787"/>
                </a:tc>
                <a:tc>
                  <a:txBody>
                    <a:bodyPr/>
                    <a:lstStyle/>
                    <a:p>
                      <a:r>
                        <a:rPr lang="en-AU" dirty="0" smtClean="0"/>
                        <a:t>After 62 AD</a:t>
                      </a:r>
                      <a:endParaRPr lang="en-AU" dirty="0"/>
                    </a:p>
                  </a:txBody>
                  <a:tcPr marL="44787" marR="44787"/>
                </a:tc>
              </a:tr>
              <a:tr h="370840">
                <a:tc>
                  <a:txBody>
                    <a:bodyPr/>
                    <a:lstStyle/>
                    <a:p>
                      <a:r>
                        <a:rPr lang="en-AU" dirty="0" err="1" smtClean="0"/>
                        <a:t>Neronian</a:t>
                      </a:r>
                      <a:r>
                        <a:rPr lang="en-AU" dirty="0" smtClean="0"/>
                        <a:t> persecutions</a:t>
                      </a:r>
                      <a:endParaRPr lang="en-AU" dirty="0"/>
                    </a:p>
                  </a:txBody>
                  <a:tcPr marL="44787" marR="44787"/>
                </a:tc>
                <a:tc>
                  <a:txBody>
                    <a:bodyPr/>
                    <a:lstStyle/>
                    <a:p>
                      <a:r>
                        <a:rPr lang="en-AU" dirty="0" smtClean="0"/>
                        <a:t>64 AD</a:t>
                      </a:r>
                      <a:endParaRPr lang="en-AU" dirty="0"/>
                    </a:p>
                  </a:txBody>
                  <a:tcPr marL="44787" marR="44787"/>
                </a:tc>
              </a:tr>
              <a:tr h="370840">
                <a:tc>
                  <a:txBody>
                    <a:bodyPr/>
                    <a:lstStyle/>
                    <a:p>
                      <a:r>
                        <a:rPr lang="en-AU" dirty="0" smtClean="0"/>
                        <a:t>Paul, Peter &amp; James executed</a:t>
                      </a:r>
                      <a:endParaRPr lang="en-AU" dirty="0"/>
                    </a:p>
                  </a:txBody>
                  <a:tcPr marL="44787" marR="44787"/>
                </a:tc>
                <a:tc>
                  <a:txBody>
                    <a:bodyPr/>
                    <a:lstStyle/>
                    <a:p>
                      <a:r>
                        <a:rPr lang="en-AU" dirty="0" smtClean="0"/>
                        <a:t>Mid 60s</a:t>
                      </a:r>
                      <a:endParaRPr lang="en-AU" dirty="0"/>
                    </a:p>
                  </a:txBody>
                  <a:tcPr marL="44787" marR="44787"/>
                </a:tc>
              </a:tr>
              <a:tr h="370840">
                <a:tc>
                  <a:txBody>
                    <a:bodyPr/>
                    <a:lstStyle/>
                    <a:p>
                      <a:r>
                        <a:rPr lang="en-AU" dirty="0" smtClean="0"/>
                        <a:t>Jewish Wars</a:t>
                      </a:r>
                      <a:endParaRPr lang="en-AU" dirty="0"/>
                    </a:p>
                  </a:txBody>
                  <a:tcPr marL="44787" marR="44787"/>
                </a:tc>
                <a:tc>
                  <a:txBody>
                    <a:bodyPr/>
                    <a:lstStyle/>
                    <a:p>
                      <a:r>
                        <a:rPr lang="en-AU" dirty="0" smtClean="0"/>
                        <a:t>66-70 AD</a:t>
                      </a:r>
                      <a:endParaRPr lang="en-AU" dirty="0"/>
                    </a:p>
                  </a:txBody>
                  <a:tcPr marL="44787" marR="44787"/>
                </a:tc>
              </a:tr>
              <a:tr h="370840">
                <a:tc>
                  <a:txBody>
                    <a:bodyPr/>
                    <a:lstStyle/>
                    <a:p>
                      <a:r>
                        <a:rPr lang="en-AU" dirty="0" smtClean="0"/>
                        <a:t>Destruction of Jerusalem</a:t>
                      </a:r>
                      <a:endParaRPr lang="en-AU" dirty="0"/>
                    </a:p>
                  </a:txBody>
                  <a:tcPr marL="44787" marR="44787"/>
                </a:tc>
                <a:tc>
                  <a:txBody>
                    <a:bodyPr/>
                    <a:lstStyle/>
                    <a:p>
                      <a:r>
                        <a:rPr lang="en-AU" dirty="0" smtClean="0"/>
                        <a:t>70 AD</a:t>
                      </a:r>
                      <a:endParaRPr lang="en-AU" dirty="0"/>
                    </a:p>
                  </a:txBody>
                  <a:tcPr marL="44787" marR="44787"/>
                </a:tc>
              </a:tr>
            </a:tbl>
          </a:graphicData>
        </a:graphic>
      </p:graphicFrame>
      <p:sp>
        <p:nvSpPr>
          <p:cNvPr id="5" name="Content Placeholder 4"/>
          <p:cNvSpPr>
            <a:spLocks noGrp="1"/>
          </p:cNvSpPr>
          <p:nvPr>
            <p:ph sz="half" idx="2"/>
          </p:nvPr>
        </p:nvSpPr>
        <p:spPr>
          <a:xfrm>
            <a:off x="539552" y="4293096"/>
            <a:ext cx="6480720" cy="968971"/>
          </a:xfrm>
        </p:spPr>
        <p:txBody>
          <a:bodyPr/>
          <a:lstStyle/>
          <a:p>
            <a:r>
              <a:rPr lang="en-AU" dirty="0" smtClean="0"/>
              <a:t>Why didn’t Luke mention these things?</a:t>
            </a:r>
            <a:endParaRPr lang="en-AU" dirty="0"/>
          </a:p>
        </p:txBody>
      </p:sp>
    </p:spTree>
    <p:extLst>
      <p:ext uri="{BB962C8B-B14F-4D97-AF65-F5344CB8AC3E}">
        <p14:creationId xmlns:p14="http://schemas.microsoft.com/office/powerpoint/2010/main" val="2922173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Luke’s Prologue</a:t>
            </a:r>
            <a:endParaRPr lang="en-AU" dirty="0"/>
          </a:p>
        </p:txBody>
      </p:sp>
      <p:sp>
        <p:nvSpPr>
          <p:cNvPr id="6" name="Content Placeholder 5"/>
          <p:cNvSpPr>
            <a:spLocks noGrp="1"/>
          </p:cNvSpPr>
          <p:nvPr>
            <p:ph idx="1"/>
          </p:nvPr>
        </p:nvSpPr>
        <p:spPr>
          <a:xfrm>
            <a:off x="107504" y="1600200"/>
            <a:ext cx="8856984" cy="5069160"/>
          </a:xfrm>
        </p:spPr>
        <p:txBody>
          <a:bodyPr>
            <a:normAutofit/>
          </a:bodyPr>
          <a:lstStyle/>
          <a:p>
            <a:pPr marL="36576" indent="0">
              <a:buNone/>
            </a:pPr>
            <a:r>
              <a:rPr lang="en-AU" dirty="0"/>
              <a:t>1 Many have undertaken to draw up an account of the things that have been fulfilled among us, 2 just as they were handed down to us by those who from the first were eyewitnesses and servants of the word. 3 Therefore, since I myself have carefully investigated everything from the beginning, it seemed good also to me to write an orderly account for you, most excellent </a:t>
            </a:r>
            <a:r>
              <a:rPr lang="en-AU" dirty="0" err="1"/>
              <a:t>Theophilus</a:t>
            </a:r>
            <a:r>
              <a:rPr lang="en-AU" dirty="0"/>
              <a:t>, 4 so that you may know the certainty of the things you have been taught. </a:t>
            </a:r>
          </a:p>
          <a:p>
            <a:endParaRPr lang="en-AU" dirty="0"/>
          </a:p>
        </p:txBody>
      </p:sp>
    </p:spTree>
    <p:extLst>
      <p:ext uri="{BB962C8B-B14F-4D97-AF65-F5344CB8AC3E}">
        <p14:creationId xmlns:p14="http://schemas.microsoft.com/office/powerpoint/2010/main" val="3887896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Points in Prologue</a:t>
            </a:r>
            <a:endParaRPr lang="en-AU" dirty="0"/>
          </a:p>
        </p:txBody>
      </p:sp>
      <p:sp>
        <p:nvSpPr>
          <p:cNvPr id="3" name="Content Placeholder 2"/>
          <p:cNvSpPr>
            <a:spLocks noGrp="1"/>
          </p:cNvSpPr>
          <p:nvPr>
            <p:ph idx="1"/>
          </p:nvPr>
        </p:nvSpPr>
        <p:spPr/>
        <p:txBody>
          <a:bodyPr/>
          <a:lstStyle/>
          <a:p>
            <a:pPr lvl="0"/>
            <a:r>
              <a:rPr lang="en-AU" dirty="0" smtClean="0"/>
              <a:t>5 points:</a:t>
            </a:r>
          </a:p>
          <a:p>
            <a:pPr lvl="1"/>
            <a:r>
              <a:rPr lang="en-AU" dirty="0" smtClean="0"/>
              <a:t>Luke </a:t>
            </a:r>
            <a:r>
              <a:rPr lang="en-AU" dirty="0"/>
              <a:t>consulted prior writings</a:t>
            </a:r>
          </a:p>
          <a:p>
            <a:pPr lvl="1"/>
            <a:r>
              <a:rPr lang="en-AU" dirty="0"/>
              <a:t>He spoke to eyewitnesses</a:t>
            </a:r>
          </a:p>
          <a:p>
            <a:pPr lvl="1"/>
            <a:r>
              <a:rPr lang="en-AU" dirty="0"/>
              <a:t>He conducted a careful investigation</a:t>
            </a:r>
          </a:p>
          <a:p>
            <a:pPr lvl="1"/>
            <a:r>
              <a:rPr lang="en-AU" dirty="0"/>
              <a:t>He wrote </a:t>
            </a:r>
            <a:r>
              <a:rPr lang="en-AU" dirty="0" smtClean="0"/>
              <a:t>an </a:t>
            </a:r>
            <a:r>
              <a:rPr lang="en-AU" dirty="0"/>
              <a:t>orderly account</a:t>
            </a:r>
          </a:p>
          <a:p>
            <a:pPr lvl="1"/>
            <a:r>
              <a:rPr lang="en-AU" dirty="0"/>
              <a:t>So that the reader may have </a:t>
            </a:r>
            <a:r>
              <a:rPr lang="en-AU" dirty="0" smtClean="0"/>
              <a:t>certainty</a:t>
            </a:r>
          </a:p>
          <a:p>
            <a:pPr lvl="0"/>
            <a:r>
              <a:rPr lang="en-AU" dirty="0" smtClean="0"/>
              <a:t>When did he do this? </a:t>
            </a:r>
          </a:p>
          <a:p>
            <a:pPr lvl="0"/>
            <a:r>
              <a:rPr lang="en-AU" dirty="0" smtClean="0"/>
              <a:t>Jerusalem (57-59 AD)?</a:t>
            </a:r>
            <a:endParaRPr lang="en-AU" dirty="0"/>
          </a:p>
        </p:txBody>
      </p:sp>
    </p:spTree>
    <p:extLst>
      <p:ext uri="{BB962C8B-B14F-4D97-AF65-F5344CB8AC3E}">
        <p14:creationId xmlns:p14="http://schemas.microsoft.com/office/powerpoint/2010/main" val="1340303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Theories on We passages</a:t>
            </a:r>
            <a:endParaRPr lang="en-AU" dirty="0"/>
          </a:p>
        </p:txBody>
      </p:sp>
      <p:sp>
        <p:nvSpPr>
          <p:cNvPr id="3" name="Content Placeholder 2"/>
          <p:cNvSpPr>
            <a:spLocks noGrp="1"/>
          </p:cNvSpPr>
          <p:nvPr>
            <p:ph sz="half" idx="1"/>
          </p:nvPr>
        </p:nvSpPr>
        <p:spPr>
          <a:xfrm>
            <a:off x="179512" y="1772816"/>
            <a:ext cx="6336704" cy="4353347"/>
          </a:xfrm>
        </p:spPr>
        <p:txBody>
          <a:bodyPr/>
          <a:lstStyle/>
          <a:p>
            <a:r>
              <a:rPr lang="en-AU" dirty="0" smtClean="0"/>
              <a:t>Genuine historical witness</a:t>
            </a:r>
          </a:p>
          <a:p>
            <a:r>
              <a:rPr lang="en-AU" dirty="0" smtClean="0"/>
              <a:t>Redactor</a:t>
            </a:r>
          </a:p>
          <a:p>
            <a:r>
              <a:rPr lang="en-AU" dirty="0" smtClean="0"/>
              <a:t>Stylistic Convention</a:t>
            </a:r>
          </a:p>
          <a:p>
            <a:r>
              <a:rPr lang="en-AU" dirty="0" smtClean="0"/>
              <a:t>Fraudulent contrivance (Bart </a:t>
            </a:r>
            <a:r>
              <a:rPr lang="en-AU" dirty="0" err="1" smtClean="0"/>
              <a:t>Ehrman</a:t>
            </a:r>
            <a:r>
              <a:rPr lang="en-AU" dirty="0" smtClean="0"/>
              <a:t>)</a:t>
            </a:r>
            <a:endParaRPr lang="en-AU"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48264" y="1700808"/>
            <a:ext cx="1809750" cy="2533650"/>
          </a:xfrm>
        </p:spPr>
      </p:pic>
    </p:spTree>
    <p:extLst>
      <p:ext uri="{BB962C8B-B14F-4D97-AF65-F5344CB8AC3E}">
        <p14:creationId xmlns:p14="http://schemas.microsoft.com/office/powerpoint/2010/main" val="919262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Early Christian Writings</a:t>
            </a:r>
            <a:endParaRPr lang="en-AU" dirty="0"/>
          </a:p>
        </p:txBody>
      </p:sp>
      <p:sp>
        <p:nvSpPr>
          <p:cNvPr id="3" name="Content Placeholder 2"/>
          <p:cNvSpPr>
            <a:spLocks noGrp="1"/>
          </p:cNvSpPr>
          <p:nvPr>
            <p:ph idx="1"/>
          </p:nvPr>
        </p:nvSpPr>
        <p:spPr>
          <a:xfrm>
            <a:off x="0" y="1268760"/>
            <a:ext cx="9036496" cy="5544616"/>
          </a:xfrm>
        </p:spPr>
        <p:txBody>
          <a:bodyPr>
            <a:normAutofit lnSpcReduction="10000"/>
          </a:bodyPr>
          <a:lstStyle/>
          <a:p>
            <a:pPr marL="36576" indent="0">
              <a:buNone/>
            </a:pPr>
            <a:r>
              <a:rPr lang="en-AU" i="1" dirty="0"/>
              <a:t>This nonchalant and matter-of-fact dovetailing convinces me that the author of Acts was among those who were left behind at Philippi and joined up with Paul to sail from there later. The distinction between Paul and "us" discredits the idea that the first person perspective in these passages is some kind of literary device, which would take the perspective of Paul (for example increasing the drama of Paul's adventure or increasing the connection of Paul to the group), and for which there is no precedent in ancient literature. The alternative is that the author of Acts was making a false affectation to being a companion of Paul</a:t>
            </a:r>
            <a:r>
              <a:rPr lang="en-AU" i="1" dirty="0" smtClean="0"/>
              <a:t>.</a:t>
            </a:r>
            <a:endParaRPr lang="en-AU" i="1" dirty="0"/>
          </a:p>
          <a:p>
            <a:endParaRPr lang="en-AU" dirty="0"/>
          </a:p>
        </p:txBody>
      </p:sp>
    </p:spTree>
    <p:extLst>
      <p:ext uri="{BB962C8B-B14F-4D97-AF65-F5344CB8AC3E}">
        <p14:creationId xmlns:p14="http://schemas.microsoft.com/office/powerpoint/2010/main" val="1544426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Early Christian Writings (</a:t>
            </a:r>
            <a:r>
              <a:rPr lang="en-AU" dirty="0" err="1" smtClean="0"/>
              <a:t>cont</a:t>
            </a:r>
            <a:r>
              <a:rPr lang="en-AU" dirty="0" smtClean="0"/>
              <a:t>)</a:t>
            </a:r>
            <a:endParaRPr lang="en-AU" dirty="0"/>
          </a:p>
        </p:txBody>
      </p:sp>
      <p:sp>
        <p:nvSpPr>
          <p:cNvPr id="3" name="Content Placeholder 2"/>
          <p:cNvSpPr>
            <a:spLocks noGrp="1"/>
          </p:cNvSpPr>
          <p:nvPr>
            <p:ph idx="1"/>
          </p:nvPr>
        </p:nvSpPr>
        <p:spPr>
          <a:xfrm>
            <a:off x="0" y="1268760"/>
            <a:ext cx="9036496" cy="5544616"/>
          </a:xfrm>
        </p:spPr>
        <p:txBody>
          <a:bodyPr>
            <a:normAutofit/>
          </a:bodyPr>
          <a:lstStyle/>
          <a:p>
            <a:pPr marL="36576" indent="0">
              <a:buNone/>
            </a:pPr>
            <a:r>
              <a:rPr lang="en-AU" i="1" dirty="0" smtClean="0"/>
              <a:t>This </a:t>
            </a:r>
            <a:r>
              <a:rPr lang="en-AU" i="1" dirty="0"/>
              <a:t>prompts the question of why the author made this claim in such a subtle way, instead of ensuring that the reader could not miss it by emphasizing the point, as apocryphal writers often did. It also leaves us wondering as to why the false claim to participation is restricted to a few passages, leaving Paul alone for most of the narrative--though this is understandable if the author's participation was in fact sporadic. The most probable conclusion is that Luke had travelled with Paul at times, a fact of which Luke's patron </a:t>
            </a:r>
            <a:r>
              <a:rPr lang="en-AU" i="1" dirty="0" err="1"/>
              <a:t>Theophilus</a:t>
            </a:r>
            <a:r>
              <a:rPr lang="en-AU" i="1" dirty="0"/>
              <a:t> was already aware.</a:t>
            </a:r>
          </a:p>
          <a:p>
            <a:endParaRPr lang="en-AU" dirty="0"/>
          </a:p>
        </p:txBody>
      </p:sp>
    </p:spTree>
    <p:extLst>
      <p:ext uri="{BB962C8B-B14F-4D97-AF65-F5344CB8AC3E}">
        <p14:creationId xmlns:p14="http://schemas.microsoft.com/office/powerpoint/2010/main" val="527259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a:xfrm>
            <a:off x="251520" y="1600200"/>
            <a:ext cx="8352928" cy="4525963"/>
          </a:xfrm>
        </p:spPr>
        <p:txBody>
          <a:bodyPr/>
          <a:lstStyle/>
          <a:p>
            <a:r>
              <a:rPr lang="en-AU" dirty="0" smtClean="0"/>
              <a:t>It seems likely that:</a:t>
            </a:r>
          </a:p>
          <a:p>
            <a:pPr lvl="1"/>
            <a:r>
              <a:rPr lang="en-AU" dirty="0" smtClean="0"/>
              <a:t>The author (most probably Luke) accompanied Paul occasionally from 49 to 62 AD</a:t>
            </a:r>
          </a:p>
          <a:p>
            <a:pPr lvl="1"/>
            <a:r>
              <a:rPr lang="en-AU" dirty="0" smtClean="0"/>
              <a:t>Luke had contact with key eyewitnesses in Jerusalem between 57 &amp; 59 AD</a:t>
            </a:r>
          </a:p>
          <a:p>
            <a:pPr lvl="1"/>
            <a:r>
              <a:rPr lang="en-AU" dirty="0" smtClean="0"/>
              <a:t>This included Jesus’ family and key witnesses</a:t>
            </a:r>
          </a:p>
          <a:p>
            <a:pPr lvl="1"/>
            <a:r>
              <a:rPr lang="en-AU" dirty="0" smtClean="0"/>
              <a:t>Luke used the gospel of Mark</a:t>
            </a:r>
          </a:p>
          <a:p>
            <a:pPr lvl="1"/>
            <a:r>
              <a:rPr lang="en-AU" dirty="0" smtClean="0"/>
              <a:t>What does this mean for the dating of Mark?</a:t>
            </a:r>
            <a:endParaRPr lang="en-AU" dirty="0"/>
          </a:p>
        </p:txBody>
      </p:sp>
    </p:spTree>
    <p:extLst>
      <p:ext uri="{BB962C8B-B14F-4D97-AF65-F5344CB8AC3E}">
        <p14:creationId xmlns:p14="http://schemas.microsoft.com/office/powerpoint/2010/main" val="2270887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Provenance</a:t>
            </a:r>
            <a:endParaRPr lang="en-AU" dirty="0"/>
          </a:p>
        </p:txBody>
      </p:sp>
      <p:sp>
        <p:nvSpPr>
          <p:cNvPr id="3" name="Content Placeholder 2"/>
          <p:cNvSpPr>
            <a:spLocks noGrp="1"/>
          </p:cNvSpPr>
          <p:nvPr>
            <p:ph idx="1"/>
          </p:nvPr>
        </p:nvSpPr>
        <p:spPr/>
        <p:txBody>
          <a:bodyPr/>
          <a:lstStyle/>
          <a:p>
            <a:r>
              <a:rPr lang="en-AU" dirty="0" smtClean="0"/>
              <a:t>Mainly Jewish authors, except Luke</a:t>
            </a:r>
          </a:p>
          <a:p>
            <a:r>
              <a:rPr lang="en-AU" dirty="0" smtClean="0"/>
              <a:t>Latter half of 1st century</a:t>
            </a:r>
          </a:p>
          <a:p>
            <a:r>
              <a:rPr lang="en-AU" dirty="0" smtClean="0"/>
              <a:t>Written on papyrus scrolls</a:t>
            </a:r>
          </a:p>
          <a:p>
            <a:r>
              <a:rPr lang="en-AU" dirty="0" smtClean="0"/>
              <a:t>May have been written for local needs</a:t>
            </a:r>
          </a:p>
          <a:p>
            <a:r>
              <a:rPr lang="en-AU" dirty="0" smtClean="0"/>
              <a:t>Independently copied and distributed</a:t>
            </a:r>
          </a:p>
          <a:p>
            <a:r>
              <a:rPr lang="en-AU" dirty="0" smtClean="0"/>
              <a:t>Both interdependent and independent</a:t>
            </a:r>
          </a:p>
          <a:p>
            <a:r>
              <a:rPr lang="en-AU" dirty="0" smtClean="0"/>
              <a:t>Competed with forgeries</a:t>
            </a:r>
          </a:p>
          <a:p>
            <a:r>
              <a:rPr lang="en-AU" dirty="0" smtClean="0"/>
              <a:t>Canon finalised in </a:t>
            </a:r>
            <a:r>
              <a:rPr lang="en-AU" dirty="0" smtClean="0"/>
              <a:t>4</a:t>
            </a:r>
            <a:r>
              <a:rPr lang="en-AU" baseline="30000" dirty="0" smtClean="0"/>
              <a:t>th</a:t>
            </a:r>
            <a:r>
              <a:rPr lang="en-AU" dirty="0" smtClean="0"/>
              <a:t> </a:t>
            </a:r>
            <a:r>
              <a:rPr lang="en-AU" dirty="0" smtClean="0"/>
              <a:t>Century</a:t>
            </a:r>
            <a:endParaRPr lang="en-AU" dirty="0"/>
          </a:p>
        </p:txBody>
      </p:sp>
    </p:spTree>
    <p:extLst>
      <p:ext uri="{BB962C8B-B14F-4D97-AF65-F5344CB8AC3E}">
        <p14:creationId xmlns:p14="http://schemas.microsoft.com/office/powerpoint/2010/main" val="3078853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Last Words</a:t>
            </a:r>
            <a:endParaRPr lang="en-AU" dirty="0"/>
          </a:p>
        </p:txBody>
      </p:sp>
      <p:sp>
        <p:nvSpPr>
          <p:cNvPr id="3" name="Content Placeholder 2"/>
          <p:cNvSpPr>
            <a:spLocks noGrp="1"/>
          </p:cNvSpPr>
          <p:nvPr>
            <p:ph idx="1"/>
          </p:nvPr>
        </p:nvSpPr>
        <p:spPr/>
        <p:txBody>
          <a:bodyPr/>
          <a:lstStyle/>
          <a:p>
            <a:r>
              <a:rPr lang="en-AU" dirty="0" smtClean="0"/>
              <a:t>Luke concludes with house arrest</a:t>
            </a:r>
          </a:p>
          <a:p>
            <a:r>
              <a:rPr lang="en-AU" dirty="0" smtClean="0"/>
              <a:t>2 Timothy written after 1</a:t>
            </a:r>
            <a:r>
              <a:rPr lang="en-AU" baseline="30000" dirty="0" smtClean="0"/>
              <a:t>st</a:t>
            </a:r>
            <a:r>
              <a:rPr lang="en-AU" dirty="0" smtClean="0"/>
              <a:t> defence</a:t>
            </a:r>
          </a:p>
          <a:p>
            <a:r>
              <a:rPr lang="en-AU" dirty="0" smtClean="0"/>
              <a:t>Paul chained in Roman prison</a:t>
            </a:r>
          </a:p>
          <a:p>
            <a:r>
              <a:rPr lang="en-AU" dirty="0" smtClean="0"/>
              <a:t>Death imminent</a:t>
            </a:r>
          </a:p>
          <a:p>
            <a:r>
              <a:rPr lang="en-AU" dirty="0" smtClean="0"/>
              <a:t>“Only Luke is with me”</a:t>
            </a:r>
            <a:endParaRPr lang="en-AU" dirty="0"/>
          </a:p>
        </p:txBody>
      </p:sp>
    </p:spTree>
    <p:extLst>
      <p:ext uri="{BB962C8B-B14F-4D97-AF65-F5344CB8AC3E}">
        <p14:creationId xmlns:p14="http://schemas.microsoft.com/office/powerpoint/2010/main" val="2274692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smtClean="0"/>
              <a:t>Irenaeus</a:t>
            </a:r>
            <a:r>
              <a:rPr lang="en-AU" dirty="0" smtClean="0"/>
              <a:t> - </a:t>
            </a:r>
            <a:r>
              <a:rPr lang="en-AU" dirty="0"/>
              <a:t>Against </a:t>
            </a:r>
            <a:r>
              <a:rPr lang="en-AU" dirty="0" smtClean="0"/>
              <a:t>Heresies</a:t>
            </a:r>
            <a:endParaRPr lang="en-AU" dirty="0"/>
          </a:p>
        </p:txBody>
      </p:sp>
      <p:sp>
        <p:nvSpPr>
          <p:cNvPr id="3" name="Content Placeholder 2"/>
          <p:cNvSpPr>
            <a:spLocks noGrp="1"/>
          </p:cNvSpPr>
          <p:nvPr>
            <p:ph idx="1"/>
          </p:nvPr>
        </p:nvSpPr>
        <p:spPr/>
        <p:txBody>
          <a:bodyPr/>
          <a:lstStyle/>
          <a:p>
            <a:r>
              <a:rPr lang="en-AU" dirty="0"/>
              <a:t>Luke also, the companion of Paul, recorded in a book the gospel preached by him [meaning Paul].</a:t>
            </a:r>
          </a:p>
        </p:txBody>
      </p:sp>
    </p:spTree>
    <p:extLst>
      <p:ext uri="{BB962C8B-B14F-4D97-AF65-F5344CB8AC3E}">
        <p14:creationId xmlns:p14="http://schemas.microsoft.com/office/powerpoint/2010/main" val="1979583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Fellowship across time</a:t>
            </a:r>
            <a:endParaRPr lang="en-AU" dirty="0"/>
          </a:p>
        </p:txBody>
      </p:sp>
      <p:sp>
        <p:nvSpPr>
          <p:cNvPr id="3" name="Content Placeholder 2"/>
          <p:cNvSpPr>
            <a:spLocks noGrp="1"/>
          </p:cNvSpPr>
          <p:nvPr>
            <p:ph idx="1"/>
          </p:nvPr>
        </p:nvSpPr>
        <p:spPr>
          <a:xfrm>
            <a:off x="107504" y="1600200"/>
            <a:ext cx="8784976" cy="5141168"/>
          </a:xfrm>
        </p:spPr>
        <p:txBody>
          <a:bodyPr>
            <a:normAutofit/>
          </a:bodyPr>
          <a:lstStyle/>
          <a:p>
            <a:r>
              <a:rPr lang="en-AU" dirty="0" smtClean="0"/>
              <a:t>Luke is subtle in the way that he identifies his personal involvement</a:t>
            </a:r>
          </a:p>
          <a:p>
            <a:r>
              <a:rPr lang="en-AU" dirty="0" smtClean="0"/>
              <a:t>We can still perceive his personality and identify with him</a:t>
            </a:r>
          </a:p>
          <a:p>
            <a:r>
              <a:rPr lang="en-AU" dirty="0" smtClean="0"/>
              <a:t>We </a:t>
            </a:r>
            <a:r>
              <a:rPr lang="en-AU" dirty="0"/>
              <a:t>proclaim to you what we have seen and heard, so that you may also have fellowship with us. And our fellowship is with the Father and with his Son, Jesus Christ. We write this to make our joy </a:t>
            </a:r>
            <a:r>
              <a:rPr lang="en-AU" dirty="0" smtClean="0"/>
              <a:t>complete. (1 John 1:3)</a:t>
            </a:r>
          </a:p>
          <a:p>
            <a:r>
              <a:rPr lang="en-AU" dirty="0" smtClean="0"/>
              <a:t>Read Luke’s writings again with </a:t>
            </a:r>
            <a:r>
              <a:rPr lang="en-AU" smtClean="0"/>
              <a:t>new eyes!</a:t>
            </a:r>
            <a:endParaRPr lang="en-AU" dirty="0"/>
          </a:p>
        </p:txBody>
      </p:sp>
    </p:spTree>
    <p:extLst>
      <p:ext uri="{BB962C8B-B14F-4D97-AF65-F5344CB8AC3E}">
        <p14:creationId xmlns:p14="http://schemas.microsoft.com/office/powerpoint/2010/main" val="219827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a:xfrm>
            <a:off x="-108520" y="1600200"/>
            <a:ext cx="9145016" cy="4525963"/>
          </a:xfrm>
        </p:spPr>
        <p:txBody>
          <a:bodyPr/>
          <a:lstStyle/>
          <a:p>
            <a:r>
              <a:rPr lang="en-AU" dirty="0" smtClean="0"/>
              <a:t>Acts and Luke</a:t>
            </a:r>
          </a:p>
          <a:p>
            <a:r>
              <a:rPr lang="en-AU" sz="2000" u="sng" dirty="0">
                <a:hlinkClick r:id="rId2"/>
              </a:rPr>
              <a:t>http://en.wikipedia.org/wiki/Authorship_of_Luke%E2%80%93Acts</a:t>
            </a:r>
            <a:endParaRPr lang="en-AU" sz="2000" dirty="0"/>
          </a:p>
          <a:p>
            <a:r>
              <a:rPr lang="en-AU" sz="2000" u="sng" dirty="0">
                <a:hlinkClick r:id="rId3"/>
              </a:rPr>
              <a:t>http://www.earlychristianwritings.com/acts.html</a:t>
            </a:r>
            <a:endParaRPr lang="en-AU" sz="2000" dirty="0"/>
          </a:p>
          <a:p>
            <a:endParaRPr lang="en-AU" sz="2000" dirty="0"/>
          </a:p>
        </p:txBody>
      </p:sp>
    </p:spTree>
    <p:extLst>
      <p:ext uri="{BB962C8B-B14F-4D97-AF65-F5344CB8AC3E}">
        <p14:creationId xmlns:p14="http://schemas.microsoft.com/office/powerpoint/2010/main" val="317583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Passages in Acts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6933929"/>
              </p:ext>
            </p:extLst>
          </p:nvPr>
        </p:nvGraphicFramePr>
        <p:xfrm>
          <a:off x="457200" y="1600200"/>
          <a:ext cx="7467600" cy="148336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lang="en-AU" dirty="0" smtClean="0"/>
                        <a:t>Sections in Acts</a:t>
                      </a:r>
                      <a:endParaRPr lang="en-AU" dirty="0"/>
                    </a:p>
                  </a:txBody>
                  <a:tcPr/>
                </a:tc>
                <a:tc>
                  <a:txBody>
                    <a:bodyPr/>
                    <a:lstStyle/>
                    <a:p>
                      <a:r>
                        <a:rPr lang="en-AU" dirty="0" smtClean="0"/>
                        <a:t>Description</a:t>
                      </a:r>
                      <a:endParaRPr lang="en-AU" dirty="0"/>
                    </a:p>
                  </a:txBody>
                  <a:tcPr/>
                </a:tc>
                <a:tc>
                  <a:txBody>
                    <a:bodyPr/>
                    <a:lstStyle/>
                    <a:p>
                      <a:r>
                        <a:rPr lang="en-AU" dirty="0" smtClean="0"/>
                        <a:t>Approximate Dates</a:t>
                      </a:r>
                      <a:endParaRPr lang="en-AU" dirty="0"/>
                    </a:p>
                  </a:txBody>
                  <a:tcPr/>
                </a:tc>
              </a:tr>
              <a:tr h="370840">
                <a:tc>
                  <a:txBody>
                    <a:bodyPr/>
                    <a:lstStyle/>
                    <a:p>
                      <a:r>
                        <a:rPr lang="en-AU" dirty="0" smtClean="0"/>
                        <a:t>16:10 to 16:18</a:t>
                      </a:r>
                      <a:endParaRPr lang="en-AU" dirty="0"/>
                    </a:p>
                  </a:txBody>
                  <a:tcPr/>
                </a:tc>
                <a:tc>
                  <a:txBody>
                    <a:bodyPr/>
                    <a:lstStyle/>
                    <a:p>
                      <a:r>
                        <a:rPr lang="en-AU" dirty="0" smtClean="0"/>
                        <a:t>Troas to Philippi</a:t>
                      </a:r>
                      <a:endParaRPr lang="en-AU" dirty="0"/>
                    </a:p>
                  </a:txBody>
                  <a:tcPr/>
                </a:tc>
                <a:tc>
                  <a:txBody>
                    <a:bodyPr/>
                    <a:lstStyle/>
                    <a:p>
                      <a:r>
                        <a:rPr lang="en-AU" dirty="0" smtClean="0"/>
                        <a:t>49 AD</a:t>
                      </a:r>
                      <a:endParaRPr lang="en-AU" dirty="0"/>
                    </a:p>
                  </a:txBody>
                  <a:tcPr/>
                </a:tc>
              </a:tr>
              <a:tr h="370840">
                <a:tc>
                  <a:txBody>
                    <a:bodyPr/>
                    <a:lstStyle/>
                    <a:p>
                      <a:r>
                        <a:rPr lang="en-AU" dirty="0" smtClean="0"/>
                        <a:t>20:6 to 21:19</a:t>
                      </a:r>
                      <a:endParaRPr lang="en-AU" dirty="0"/>
                    </a:p>
                  </a:txBody>
                  <a:tcPr/>
                </a:tc>
                <a:tc>
                  <a:txBody>
                    <a:bodyPr/>
                    <a:lstStyle/>
                    <a:p>
                      <a:r>
                        <a:rPr lang="en-AU" smtClean="0"/>
                        <a:t>Philippi </a:t>
                      </a:r>
                      <a:r>
                        <a:rPr lang="en-AU" dirty="0" smtClean="0"/>
                        <a:t>to Jerusalem</a:t>
                      </a:r>
                      <a:endParaRPr lang="en-AU" dirty="0"/>
                    </a:p>
                  </a:txBody>
                  <a:tcPr/>
                </a:tc>
                <a:tc>
                  <a:txBody>
                    <a:bodyPr/>
                    <a:lstStyle/>
                    <a:p>
                      <a:r>
                        <a:rPr lang="en-AU" dirty="0" smtClean="0"/>
                        <a:t>54</a:t>
                      </a:r>
                      <a:r>
                        <a:rPr lang="en-AU" baseline="0" dirty="0" smtClean="0"/>
                        <a:t> to 57 AD</a:t>
                      </a:r>
                      <a:endParaRPr lang="en-AU" dirty="0"/>
                    </a:p>
                  </a:txBody>
                  <a:tcPr/>
                </a:tc>
              </a:tr>
              <a:tr h="370840">
                <a:tc>
                  <a:txBody>
                    <a:bodyPr/>
                    <a:lstStyle/>
                    <a:p>
                      <a:r>
                        <a:rPr lang="en-AU" dirty="0" smtClean="0"/>
                        <a:t>27:1 to 28:30</a:t>
                      </a:r>
                      <a:endParaRPr lang="en-AU" dirty="0"/>
                    </a:p>
                  </a:txBody>
                  <a:tcPr/>
                </a:tc>
                <a:tc>
                  <a:txBody>
                    <a:bodyPr/>
                    <a:lstStyle/>
                    <a:p>
                      <a:r>
                        <a:rPr lang="en-AU" dirty="0" smtClean="0"/>
                        <a:t>Caesarea to Rome</a:t>
                      </a:r>
                      <a:endParaRPr lang="en-AU" dirty="0"/>
                    </a:p>
                  </a:txBody>
                  <a:tcPr/>
                </a:tc>
                <a:tc>
                  <a:txBody>
                    <a:bodyPr/>
                    <a:lstStyle/>
                    <a:p>
                      <a:r>
                        <a:rPr lang="en-AU" dirty="0" smtClean="0"/>
                        <a:t>59 AD to 62 AD</a:t>
                      </a:r>
                      <a:endParaRPr lang="en-AU" dirty="0"/>
                    </a:p>
                  </a:txBody>
                  <a:tcPr/>
                </a:tc>
              </a:tr>
            </a:tbl>
          </a:graphicData>
        </a:graphic>
      </p:graphicFrame>
    </p:spTree>
    <p:extLst>
      <p:ext uri="{BB962C8B-B14F-4D97-AF65-F5344CB8AC3E}">
        <p14:creationId xmlns:p14="http://schemas.microsoft.com/office/powerpoint/2010/main" val="152010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Troas to Philippi (Acts 16:6-10)</a:t>
            </a:r>
            <a:endParaRPr lang="en-AU" dirty="0"/>
          </a:p>
        </p:txBody>
      </p:sp>
      <p:sp>
        <p:nvSpPr>
          <p:cNvPr id="3" name="Content Placeholder 2"/>
          <p:cNvSpPr>
            <a:spLocks noGrp="1"/>
          </p:cNvSpPr>
          <p:nvPr>
            <p:ph idx="1"/>
          </p:nvPr>
        </p:nvSpPr>
        <p:spPr>
          <a:xfrm>
            <a:off x="0" y="1268760"/>
            <a:ext cx="8964488" cy="5589240"/>
          </a:xfrm>
        </p:spPr>
        <p:txBody>
          <a:bodyPr>
            <a:normAutofit fontScale="92500" lnSpcReduction="20000"/>
          </a:bodyPr>
          <a:lstStyle/>
          <a:p>
            <a:r>
              <a:rPr lang="en-AU" i="1" dirty="0"/>
              <a:t>6 Paul and his companions travelled throughout the region of Phrygia and Galatia, having been kept by the Holy Spirit from preaching the word in the province of Asia. </a:t>
            </a:r>
            <a:endParaRPr lang="en-AU" i="1" dirty="0" smtClean="0"/>
          </a:p>
          <a:p>
            <a:r>
              <a:rPr lang="en-AU" i="1" dirty="0" smtClean="0"/>
              <a:t>7 </a:t>
            </a:r>
            <a:r>
              <a:rPr lang="en-AU" i="1" dirty="0"/>
              <a:t>When </a:t>
            </a:r>
            <a:r>
              <a:rPr lang="en-AU" i="1" u="sng" dirty="0"/>
              <a:t>they</a:t>
            </a:r>
            <a:r>
              <a:rPr lang="en-AU" i="1" dirty="0"/>
              <a:t> came to the border of Mysia, </a:t>
            </a:r>
            <a:r>
              <a:rPr lang="en-AU" i="1" u="sng" dirty="0"/>
              <a:t>they</a:t>
            </a:r>
            <a:r>
              <a:rPr lang="en-AU" i="1" dirty="0"/>
              <a:t> tried to enter Bithynia, but the Spirit of Jesus would not allow </a:t>
            </a:r>
            <a:r>
              <a:rPr lang="en-AU" i="1" u="sng" dirty="0"/>
              <a:t>them</a:t>
            </a:r>
            <a:r>
              <a:rPr lang="en-AU" i="1" dirty="0"/>
              <a:t> to. </a:t>
            </a:r>
            <a:endParaRPr lang="en-AU" i="1" dirty="0" smtClean="0"/>
          </a:p>
          <a:p>
            <a:r>
              <a:rPr lang="en-AU" i="1" dirty="0" smtClean="0"/>
              <a:t>8 </a:t>
            </a:r>
            <a:r>
              <a:rPr lang="en-AU" i="1" dirty="0"/>
              <a:t>So </a:t>
            </a:r>
            <a:r>
              <a:rPr lang="en-AU" i="1" u="sng" dirty="0"/>
              <a:t>they</a:t>
            </a:r>
            <a:r>
              <a:rPr lang="en-AU" i="1" dirty="0"/>
              <a:t> passed by Mysia and went down to Troas. </a:t>
            </a:r>
            <a:endParaRPr lang="en-AU" i="1" dirty="0" smtClean="0"/>
          </a:p>
          <a:p>
            <a:r>
              <a:rPr lang="en-AU" i="1" dirty="0" smtClean="0"/>
              <a:t>9 </a:t>
            </a:r>
            <a:r>
              <a:rPr lang="en-AU" i="1" dirty="0"/>
              <a:t>During the night Paul had a vision of a man of Macedonia standing and begging him, "Come over to Macedonia and help us." </a:t>
            </a:r>
            <a:endParaRPr lang="en-AU" i="1" dirty="0" smtClean="0"/>
          </a:p>
          <a:p>
            <a:r>
              <a:rPr lang="en-AU" i="1" dirty="0" smtClean="0"/>
              <a:t>10 </a:t>
            </a:r>
            <a:r>
              <a:rPr lang="en-AU" i="1" dirty="0"/>
              <a:t>After Paul had seen the vision, </a:t>
            </a:r>
            <a:r>
              <a:rPr lang="en-AU" i="1" u="sng" dirty="0"/>
              <a:t>we</a:t>
            </a:r>
            <a:r>
              <a:rPr lang="en-AU" i="1" dirty="0"/>
              <a:t> got ready at once to leave for Macedonia, concluding that God had called </a:t>
            </a:r>
            <a:r>
              <a:rPr lang="en-AU" i="1" u="sng" dirty="0"/>
              <a:t>us</a:t>
            </a:r>
            <a:r>
              <a:rPr lang="en-AU" i="1" dirty="0"/>
              <a:t> to preach the gospel to them. </a:t>
            </a:r>
          </a:p>
          <a:p>
            <a:endParaRPr lang="en-AU" dirty="0"/>
          </a:p>
        </p:txBody>
      </p:sp>
    </p:spTree>
    <p:extLst>
      <p:ext uri="{BB962C8B-B14F-4D97-AF65-F5344CB8AC3E}">
        <p14:creationId xmlns:p14="http://schemas.microsoft.com/office/powerpoint/2010/main" val="146817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Troas to Philippi</a:t>
            </a:r>
            <a:endParaRPr lang="en-AU"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1232315"/>
            <a:ext cx="4032448" cy="5550777"/>
          </a:xfrm>
        </p:spPr>
      </p:pic>
      <p:sp>
        <p:nvSpPr>
          <p:cNvPr id="5" name="Content Placeholder 4"/>
          <p:cNvSpPr>
            <a:spLocks noGrp="1"/>
          </p:cNvSpPr>
          <p:nvPr>
            <p:ph sz="half" idx="2"/>
          </p:nvPr>
        </p:nvSpPr>
        <p:spPr>
          <a:xfrm>
            <a:off x="4211960" y="1600200"/>
            <a:ext cx="4932040" cy="4525963"/>
          </a:xfrm>
        </p:spPr>
        <p:txBody>
          <a:bodyPr/>
          <a:lstStyle/>
          <a:p>
            <a:r>
              <a:rPr lang="en-AU" dirty="0" smtClean="0"/>
              <a:t>Luke picked up at Troas</a:t>
            </a:r>
          </a:p>
          <a:p>
            <a:r>
              <a:rPr lang="en-AU" dirty="0" smtClean="0"/>
              <a:t>Left at Philippi</a:t>
            </a:r>
          </a:p>
          <a:p>
            <a:r>
              <a:rPr lang="en-AU" dirty="0" smtClean="0"/>
              <a:t>Paul in Corinth for 18 months</a:t>
            </a:r>
          </a:p>
          <a:p>
            <a:r>
              <a:rPr lang="en-AU" dirty="0" smtClean="0"/>
              <a:t>Ephesus for 2 years</a:t>
            </a:r>
          </a:p>
          <a:p>
            <a:r>
              <a:rPr lang="en-AU" dirty="0" smtClean="0"/>
              <a:t>We passages stop for at least 4 years</a:t>
            </a:r>
          </a:p>
          <a:p>
            <a:r>
              <a:rPr lang="en-AU" dirty="0" smtClean="0"/>
              <a:t>Then Paul revisits Philippi</a:t>
            </a:r>
            <a:endParaRPr lang="en-AU" dirty="0"/>
          </a:p>
        </p:txBody>
      </p:sp>
    </p:spTree>
    <p:extLst>
      <p:ext uri="{BB962C8B-B14F-4D97-AF65-F5344CB8AC3E}">
        <p14:creationId xmlns:p14="http://schemas.microsoft.com/office/powerpoint/2010/main" val="2109057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Luke travels to Jerusalem</a:t>
            </a:r>
            <a:br>
              <a:rPr lang="en-AU" dirty="0" smtClean="0"/>
            </a:br>
            <a:r>
              <a:rPr lang="en-AU" dirty="0" smtClean="0"/>
              <a:t>(points 8 to 22)</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484784"/>
            <a:ext cx="7272808" cy="5182523"/>
          </a:xfrm>
        </p:spPr>
      </p:pic>
    </p:spTree>
    <p:extLst>
      <p:ext uri="{BB962C8B-B14F-4D97-AF65-F5344CB8AC3E}">
        <p14:creationId xmlns:p14="http://schemas.microsoft.com/office/powerpoint/2010/main" val="490850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Arrival at Jerusalem</a:t>
            </a:r>
            <a:endParaRPr lang="en-AU" dirty="0"/>
          </a:p>
        </p:txBody>
      </p:sp>
      <p:sp>
        <p:nvSpPr>
          <p:cNvPr id="3" name="Content Placeholder 2"/>
          <p:cNvSpPr>
            <a:spLocks noGrp="1"/>
          </p:cNvSpPr>
          <p:nvPr>
            <p:ph idx="1"/>
          </p:nvPr>
        </p:nvSpPr>
        <p:spPr/>
        <p:txBody>
          <a:bodyPr/>
          <a:lstStyle/>
          <a:p>
            <a:r>
              <a:rPr lang="en-AU" dirty="0"/>
              <a:t>When we arrived at Jerusalem, the brothers received us warmly. The next day Paul and the rest of us went to see James [Jesus’ brother], and all the elders were present.” (Acts 21: 17,18) </a:t>
            </a:r>
          </a:p>
        </p:txBody>
      </p:sp>
    </p:spTree>
    <p:extLst>
      <p:ext uri="{BB962C8B-B14F-4D97-AF65-F5344CB8AC3E}">
        <p14:creationId xmlns:p14="http://schemas.microsoft.com/office/powerpoint/2010/main" val="152910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Paul in prison at Caesarea</a:t>
            </a:r>
            <a:endParaRPr lang="en-AU" dirty="0"/>
          </a:p>
        </p:txBody>
      </p:sp>
      <p:sp>
        <p:nvSpPr>
          <p:cNvPr id="3" name="Content Placeholder 2"/>
          <p:cNvSpPr>
            <a:spLocks noGrp="1"/>
          </p:cNvSpPr>
          <p:nvPr>
            <p:ph idx="1"/>
          </p:nvPr>
        </p:nvSpPr>
        <p:spPr/>
        <p:txBody>
          <a:bodyPr/>
          <a:lstStyle/>
          <a:p>
            <a:r>
              <a:rPr lang="en-AU" dirty="0" smtClean="0"/>
              <a:t>Paul performs vow at temple</a:t>
            </a:r>
          </a:p>
          <a:p>
            <a:r>
              <a:rPr lang="en-AU" dirty="0" smtClean="0"/>
              <a:t>There is a riot and Paul is arrested</a:t>
            </a:r>
          </a:p>
          <a:p>
            <a:r>
              <a:rPr lang="en-AU" dirty="0" smtClean="0"/>
              <a:t>Paul imprisoned for 2 years in Caesarea (57 to 59 AD)</a:t>
            </a:r>
          </a:p>
          <a:p>
            <a:r>
              <a:rPr lang="en-AU" dirty="0" smtClean="0"/>
              <a:t>“We” passages stop during this time</a:t>
            </a:r>
          </a:p>
          <a:p>
            <a:r>
              <a:rPr lang="en-AU" dirty="0" smtClean="0"/>
              <a:t>Where was Luke during this time?</a:t>
            </a:r>
            <a:endParaRPr lang="en-AU" dirty="0"/>
          </a:p>
        </p:txBody>
      </p:sp>
    </p:spTree>
    <p:extLst>
      <p:ext uri="{BB962C8B-B14F-4D97-AF65-F5344CB8AC3E}">
        <p14:creationId xmlns:p14="http://schemas.microsoft.com/office/powerpoint/2010/main" val="407197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775</TotalTime>
  <Words>2372</Words>
  <Application>Microsoft Office PowerPoint</Application>
  <PresentationFormat>On-screen Show (4:3)</PresentationFormat>
  <Paragraphs>146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Technic</vt:lpstr>
      <vt:lpstr>Luke’s Eye-witness Accounts in Acts</vt:lpstr>
      <vt:lpstr>Nature of New Testament</vt:lpstr>
      <vt:lpstr>Provenance</vt:lpstr>
      <vt:lpstr>“We” Passages in Acts</vt:lpstr>
      <vt:lpstr>Troas to Philippi (Acts 16:6-10)</vt:lpstr>
      <vt:lpstr>Troas to Philippi</vt:lpstr>
      <vt:lpstr>Luke travels to Jerusalem (points 8 to 22)</vt:lpstr>
      <vt:lpstr>Arrival at Jerusalem</vt:lpstr>
      <vt:lpstr>Paul in prison at Caesarea</vt:lpstr>
      <vt:lpstr>Sea Voyage Caesarea to Rome</vt:lpstr>
      <vt:lpstr>Acts 27</vt:lpstr>
      <vt:lpstr>The Sea Voyage (Acts 27)</vt:lpstr>
      <vt:lpstr>The Sea Voyage (Acts 27)</vt:lpstr>
      <vt:lpstr>The Sea Voyage (Acts 27)</vt:lpstr>
      <vt:lpstr>The Sea Voyage (Acts 27)</vt:lpstr>
      <vt:lpstr>The Sea Voyage (Acts 27)</vt:lpstr>
      <vt:lpstr>The Sea Voyage (Acts 27)</vt:lpstr>
      <vt:lpstr>The Sea Voyage (Acts 27)</vt:lpstr>
      <vt:lpstr>The Sea Voyage (Acts 27)</vt:lpstr>
      <vt:lpstr>The Sea Voyage (Acts 27)</vt:lpstr>
      <vt:lpstr>The Sea Voyage (Acts 27)</vt:lpstr>
      <vt:lpstr>Completion of Acts</vt:lpstr>
      <vt:lpstr>What happened afterwards?</vt:lpstr>
      <vt:lpstr>Luke’s Prologue</vt:lpstr>
      <vt:lpstr>Key Points in Prologue</vt:lpstr>
      <vt:lpstr>Theories on We passages</vt:lpstr>
      <vt:lpstr>Early Christian Writings</vt:lpstr>
      <vt:lpstr>Early Christian Writings (cont)</vt:lpstr>
      <vt:lpstr>Summary</vt:lpstr>
      <vt:lpstr>Last Words</vt:lpstr>
      <vt:lpstr>Irenaeus - Against Heresies</vt:lpstr>
      <vt:lpstr>Fellowship across time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the Universe and Nothing</dc:title>
  <dc:creator>Kevin Rogers</dc:creator>
  <cp:lastModifiedBy>Kevin Rogers</cp:lastModifiedBy>
  <cp:revision>28</cp:revision>
  <dcterms:created xsi:type="dcterms:W3CDTF">2013-09-22T10:57:13Z</dcterms:created>
  <dcterms:modified xsi:type="dcterms:W3CDTF">2014-01-27T09:50:13Z</dcterms:modified>
</cp:coreProperties>
</file>