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6" r:id="rId2"/>
    <p:sldId id="566" r:id="rId3"/>
    <p:sldId id="463" r:id="rId4"/>
    <p:sldId id="582" r:id="rId5"/>
    <p:sldId id="558" r:id="rId6"/>
    <p:sldId id="511" r:id="rId7"/>
    <p:sldId id="559" r:id="rId8"/>
    <p:sldId id="520" r:id="rId9"/>
    <p:sldId id="596" r:id="rId10"/>
    <p:sldId id="507" r:id="rId11"/>
    <p:sldId id="567" r:id="rId12"/>
    <p:sldId id="547" r:id="rId13"/>
    <p:sldId id="549" r:id="rId14"/>
    <p:sldId id="550" r:id="rId15"/>
    <p:sldId id="597" r:id="rId16"/>
    <p:sldId id="553" r:id="rId17"/>
    <p:sldId id="524" r:id="rId18"/>
    <p:sldId id="525" r:id="rId19"/>
    <p:sldId id="568" r:id="rId20"/>
    <p:sldId id="498" r:id="rId21"/>
    <p:sldId id="564" r:id="rId22"/>
    <p:sldId id="494" r:id="rId23"/>
    <p:sldId id="474" r:id="rId24"/>
    <p:sldId id="519" r:id="rId25"/>
    <p:sldId id="493" r:id="rId26"/>
    <p:sldId id="595" r:id="rId27"/>
    <p:sldId id="598" r:id="rId28"/>
    <p:sldId id="583" r:id="rId29"/>
    <p:sldId id="458" r:id="rId30"/>
    <p:sldId id="481" r:id="rId31"/>
    <p:sldId id="600" r:id="rId32"/>
    <p:sldId id="512" r:id="rId33"/>
    <p:sldId id="579" r:id="rId34"/>
    <p:sldId id="576" r:id="rId35"/>
    <p:sldId id="534" r:id="rId36"/>
    <p:sldId id="587" r:id="rId37"/>
    <p:sldId id="535" r:id="rId38"/>
    <p:sldId id="541" r:id="rId39"/>
    <p:sldId id="532" r:id="rId40"/>
    <p:sldId id="542" r:id="rId41"/>
    <p:sldId id="540" r:id="rId42"/>
    <p:sldId id="557" r:id="rId43"/>
    <p:sldId id="562" r:id="rId44"/>
    <p:sldId id="563" r:id="rId45"/>
    <p:sldId id="514" r:id="rId46"/>
    <p:sldId id="578" r:id="rId47"/>
    <p:sldId id="589" r:id="rId48"/>
    <p:sldId id="513" r:id="rId49"/>
    <p:sldId id="570" r:id="rId50"/>
    <p:sldId id="554" r:id="rId51"/>
    <p:sldId id="588" r:id="rId52"/>
    <p:sldId id="551" r:id="rId53"/>
    <p:sldId id="577" r:id="rId54"/>
    <p:sldId id="538" r:id="rId55"/>
    <p:sldId id="454" r:id="rId56"/>
    <p:sldId id="599" r:id="rId57"/>
    <p:sldId id="574" r:id="rId58"/>
    <p:sldId id="565" r:id="rId59"/>
    <p:sldId id="533" r:id="rId60"/>
    <p:sldId id="575" r:id="rId61"/>
    <p:sldId id="526" r:id="rId62"/>
    <p:sldId id="529" r:id="rId63"/>
    <p:sldId id="471" r:id="rId64"/>
    <p:sldId id="400" r:id="rId65"/>
    <p:sldId id="455" r:id="rId66"/>
    <p:sldId id="543" r:id="rId67"/>
    <p:sldId id="487" r:id="rId68"/>
    <p:sldId id="590" r:id="rId69"/>
    <p:sldId id="537" r:id="rId70"/>
    <p:sldId id="592" r:id="rId71"/>
    <p:sldId id="466" r:id="rId72"/>
    <p:sldId id="591" r:id="rId73"/>
    <p:sldId id="572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CC"/>
    <a:srgbClr val="003366"/>
    <a:srgbClr val="0000CC"/>
    <a:srgbClr val="0033CC"/>
    <a:srgbClr val="0000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77" autoAdjust="0"/>
    <p:restoredTop sz="94660"/>
  </p:normalViewPr>
  <p:slideViewPr>
    <p:cSldViewPr>
      <p:cViewPr>
        <p:scale>
          <a:sx n="66" d="100"/>
          <a:sy n="66" d="100"/>
        </p:scale>
        <p:origin x="-1254" y="2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0B16-1488-42C2-BE48-00CC6D9C8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D0B9C-DE93-4C02-9F70-1E927777D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FAFE1-B9DD-4DA1-9625-455DC72F9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53AF-A42F-49F7-8BED-046E72B5B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A7AFD-97B7-49DB-AC1A-7014946A4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078D-56A7-4DF3-8EAB-163AB8C39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7AE00-D62B-474C-A9DF-55B92447D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12096-BF8C-48FA-914E-EC35003C7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E09DA-7234-4D79-95EE-8532A5368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5CF8-31A0-43B0-90B7-C340B2271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45A1-71D2-48A3-A818-94C3FD538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7F6679-1DD3-47ED-B260-A076ECAFF4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6407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0" b="1" baseline="1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Does god exist?</a:t>
            </a:r>
            <a:endParaRPr lang="en-AU" sz="17000" b="1" baseline="1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574675" y="620713"/>
            <a:ext cx="79930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  <a:latin typeface="Arial Black" pitchFamily="34" charset="0"/>
              </a:rPr>
              <a:t>3700 Supernatural Beings; </a:t>
            </a:r>
          </a:p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  <a:latin typeface="Arial Black" pitchFamily="34" charset="0"/>
              </a:rPr>
              <a:t>2670 DEITIES!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574675" y="620713"/>
            <a:ext cx="79930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So, which of these  “supernatural beings” might be REAL?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Godgoddess-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6763"/>
            <a:ext cx="4606925" cy="5322887"/>
          </a:xfrm>
          <a:prstGeom prst="rect">
            <a:avLst/>
          </a:prstGeom>
          <a:noFill/>
        </p:spPr>
      </p:pic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Ganesha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3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04813"/>
            <a:ext cx="3289300" cy="2841625"/>
          </a:xfrm>
          <a:prstGeom prst="rect">
            <a:avLst/>
          </a:prstGeom>
          <a:noFill/>
        </p:spPr>
      </p:pic>
      <p:pic>
        <p:nvPicPr>
          <p:cNvPr id="309251" name="Picture 3" descr="Godgoddess-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6763"/>
            <a:ext cx="4606925" cy="5322887"/>
          </a:xfrm>
          <a:prstGeom prst="rect">
            <a:avLst/>
          </a:prstGeom>
          <a:noFill/>
        </p:spPr>
      </p:pic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Ganesha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5580063" y="32004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Voodoo deities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3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33375"/>
            <a:ext cx="3289300" cy="2841625"/>
          </a:xfrm>
          <a:prstGeom prst="rect">
            <a:avLst/>
          </a:prstGeom>
          <a:noFill/>
        </p:spPr>
      </p:pic>
      <p:pic>
        <p:nvPicPr>
          <p:cNvPr id="310275" name="Picture 3" descr="Godgoddess-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6763"/>
            <a:ext cx="4606925" cy="5322887"/>
          </a:xfrm>
          <a:prstGeom prst="rect">
            <a:avLst/>
          </a:prstGeom>
          <a:noFill/>
        </p:spPr>
      </p:pic>
      <p:pic>
        <p:nvPicPr>
          <p:cNvPr id="310276" name="Picture 4" descr="02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716338"/>
            <a:ext cx="3486150" cy="2505075"/>
          </a:xfrm>
          <a:prstGeom prst="rect">
            <a:avLst/>
          </a:prstGeom>
          <a:noFill/>
        </p:spPr>
      </p:pic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Ganesha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5508625" y="32004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Voodoo deities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5219700" y="616585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African deities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3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33375"/>
            <a:ext cx="3289300" cy="2841625"/>
          </a:xfrm>
          <a:prstGeom prst="rect">
            <a:avLst/>
          </a:prstGeom>
          <a:noFill/>
        </p:spPr>
      </p:pic>
      <p:pic>
        <p:nvPicPr>
          <p:cNvPr id="360451" name="Picture 3" descr="Godgoddess-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6763"/>
            <a:ext cx="4606925" cy="5322887"/>
          </a:xfrm>
          <a:prstGeom prst="rect">
            <a:avLst/>
          </a:prstGeom>
          <a:noFill/>
        </p:spPr>
      </p:pic>
      <p:pic>
        <p:nvPicPr>
          <p:cNvPr id="360452" name="Picture 4" descr="02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716338"/>
            <a:ext cx="3486150" cy="2505075"/>
          </a:xfrm>
          <a:prstGeom prst="rect">
            <a:avLst/>
          </a:prstGeom>
          <a:noFill/>
        </p:spPr>
      </p:pic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Ganesha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5508625" y="32004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Voodoo deities</a:t>
            </a: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5219700" y="616585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African deities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5" name="Picture 3" descr="Hinduism-and-Christia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422275"/>
            <a:ext cx="6905625" cy="6156325"/>
          </a:xfrm>
          <a:prstGeom prst="rect">
            <a:avLst/>
          </a:prstGeom>
          <a:noFill/>
        </p:spPr>
      </p:pic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690688" y="4581525"/>
            <a:ext cx="57610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 Black" pitchFamily="34" charset="0"/>
              </a:rPr>
              <a:t>Why should your god be any better than the others?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574675" y="404813"/>
            <a:ext cx="79930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Arial Black" pitchFamily="34" charset="0"/>
              </a:rPr>
              <a:t>Christians and Jews worship the deity Yahweh.</a:t>
            </a:r>
            <a:endParaRPr lang="en-US" sz="600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82627" name="Picture 3" descr="ANd9GcQyZ2liFxYQIhTUB5KdPcJsdYxnUiCVZOo3i0SqGJ5_64MlSUH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3500438"/>
            <a:ext cx="6638925" cy="304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611188" y="981075"/>
            <a:ext cx="7993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83654" name="Picture 6" descr="ANd9GcTPpyMDtiwTvCcxO6chXlwQj5wRHguwAIzQmJWuxxRqcilVHIN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750888"/>
            <a:ext cx="8137525" cy="541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935038" y="620713"/>
            <a:ext cx="727233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 baseline="18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Religious beliefs are simply a form of cultural superstition!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326660" name="Picture 4" descr="question-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-198438"/>
            <a:ext cx="7253287" cy="725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533400"/>
          </a:xfrm>
        </p:spPr>
        <p:txBody>
          <a:bodyPr/>
          <a:lstStyle/>
          <a:p>
            <a:r>
              <a:rPr lang="en-US" sz="16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AU" sz="16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495300" y="333375"/>
            <a:ext cx="8153400" cy="31400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All religions  are forms of superstition, based upon the erroneous belief in the existence of  supernatural beings!</a:t>
            </a:r>
            <a:r>
              <a:rPr lang="en-AU" sz="40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pic>
        <p:nvPicPr>
          <p:cNvPr id="256005" name="Picture 5" descr="Billy%20Graham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338" y="3500438"/>
            <a:ext cx="2979737" cy="2979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4500" b="1">
                <a:solidFill>
                  <a:srgbClr val="0000CC"/>
                </a:solidFill>
                <a:latin typeface="Arial Black" pitchFamily="34" charset="0"/>
              </a:rPr>
              <a:t>Beliefs in gods and spirits was a creation of human imagination</a:t>
            </a:r>
          </a:p>
        </p:txBody>
      </p:sp>
      <p:pic>
        <p:nvPicPr>
          <p:cNvPr id="324618" name="Picture 10" descr="ANd9GcSKGjI_jmVmhUl8XwQkOSPM7-9nXdjbFG9rPfLc8hFIS6iIa2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2852738"/>
            <a:ext cx="4968875" cy="370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773113" y="404813"/>
            <a:ext cx="759618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>
                <a:solidFill>
                  <a:srgbClr val="0000FF"/>
                </a:solidFill>
                <a:latin typeface="Arial Black" pitchFamily="34" charset="0"/>
              </a:rPr>
              <a:t>Evidence suggests that early humans created </a:t>
            </a:r>
            <a:r>
              <a:rPr lang="en-AU" sz="3500" b="1">
                <a:solidFill>
                  <a:srgbClr val="FF0000"/>
                </a:solidFill>
                <a:latin typeface="Arial Black" pitchFamily="34" charset="0"/>
              </a:rPr>
              <a:t>superstition and</a:t>
            </a:r>
            <a:r>
              <a:rPr lang="en-AU" sz="35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AU" sz="3500" b="1">
                <a:solidFill>
                  <a:srgbClr val="FF0000"/>
                </a:solidFill>
                <a:latin typeface="Arial Black" pitchFamily="34" charset="0"/>
              </a:rPr>
              <a:t>religious beliefs</a:t>
            </a:r>
            <a:r>
              <a:rPr lang="en-AU" sz="3500" b="1">
                <a:solidFill>
                  <a:srgbClr val="0000FF"/>
                </a:solidFill>
                <a:latin typeface="Arial Black" pitchFamily="34" charset="0"/>
              </a:rPr>
              <a:t> to </a:t>
            </a:r>
            <a:r>
              <a:rPr lang="en-US" sz="3500" b="1">
                <a:solidFill>
                  <a:srgbClr val="0000FF"/>
                </a:solidFill>
                <a:latin typeface="Arial Black" pitchFamily="34" charset="0"/>
              </a:rPr>
              <a:t>cope with fears and feelings of insecurity.</a:t>
            </a:r>
          </a:p>
        </p:txBody>
      </p:sp>
      <p:pic>
        <p:nvPicPr>
          <p:cNvPr id="254979" name="Picture 3" descr="homo-ere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113" y="3524250"/>
            <a:ext cx="4803775" cy="321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827088" y="333375"/>
            <a:ext cx="74882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/>
              <a:t>,</a:t>
            </a:r>
            <a:r>
              <a:rPr lang="en-US" sz="450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sz="4500" i="1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en-GB" sz="4500" i="1">
                <a:solidFill>
                  <a:srgbClr val="FF0000"/>
                </a:solidFill>
                <a:latin typeface="Arial Black" pitchFamily="34" charset="0"/>
              </a:rPr>
              <a:t>ear first made gods in the world.”</a:t>
            </a:r>
            <a:r>
              <a:rPr lang="en-GB" sz="450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500">
                <a:latin typeface="Arial Black" pitchFamily="34" charset="0"/>
              </a:rPr>
              <a:t>Publius Statius, 45-96 AD; </a:t>
            </a:r>
            <a:r>
              <a:rPr lang="en-GB" sz="2500" i="1">
                <a:latin typeface="Arial Black" pitchFamily="34" charset="0"/>
              </a:rPr>
              <a:t>Thebaid, </a:t>
            </a:r>
            <a:r>
              <a:rPr lang="en-GB" sz="2500">
                <a:latin typeface="Arial Black" pitchFamily="34" charset="0"/>
              </a:rPr>
              <a:t>book 3, line 661.</a:t>
            </a:r>
            <a:endParaRPr lang="en-US" sz="2500">
              <a:latin typeface="Arial Black" pitchFamily="34" charset="0"/>
            </a:endParaRPr>
          </a:p>
        </p:txBody>
      </p:sp>
      <p:pic>
        <p:nvPicPr>
          <p:cNvPr id="231433" name="Picture 9" descr="ANd9GcQ2sEsgmyb-ljwMuANuBRLTDivp0BUxwS1Srx-38YiMgnoiiCTt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3068638"/>
            <a:ext cx="3798887" cy="346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endParaRPr lang="en-US" sz="6000" b="1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808038" y="476250"/>
            <a:ext cx="75263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>
                <a:solidFill>
                  <a:srgbClr val="FF0000"/>
                </a:solidFill>
                <a:latin typeface="Arial Black" pitchFamily="34" charset="0"/>
              </a:rPr>
              <a:t>“Religion evolved as a means of providing humans with a sense of security, rather than as a search for truth.”</a:t>
            </a:r>
          </a:p>
          <a:p>
            <a:pPr algn="ctr">
              <a:spcBef>
                <a:spcPct val="50000"/>
              </a:spcBef>
            </a:pPr>
            <a:r>
              <a:rPr lang="en-US" sz="3500">
                <a:latin typeface="Arial Black" pitchFamily="34" charset="0"/>
              </a:rPr>
              <a:t>Bishop Spong</a:t>
            </a:r>
            <a:r>
              <a:rPr lang="en-US" sz="450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533400"/>
          </a:xfrm>
        </p:spPr>
        <p:txBody>
          <a:bodyPr/>
          <a:lstStyle/>
          <a:p>
            <a:r>
              <a:rPr lang="en-US" sz="16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AU" sz="16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497888" cy="56610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Definitions: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Arial Black" pitchFamily="34" charset="0"/>
              </a:rPr>
              <a:t>Superstition</a:t>
            </a:r>
            <a:r>
              <a:rPr lang="en-US" sz="3600" b="1">
                <a:latin typeface="Arial Black" pitchFamily="34" charset="0"/>
              </a:rPr>
              <a:t>: An extreme credulous belief in, and reverence for, supernatural beings.</a:t>
            </a:r>
            <a:r>
              <a:rPr lang="en-US" sz="3600">
                <a:latin typeface="Arial Black" pitchFamily="34" charset="0"/>
              </a:rPr>
              <a:t> </a:t>
            </a:r>
          </a:p>
          <a:p>
            <a:pPr algn="just"/>
            <a:endParaRPr lang="en-US" sz="3600">
              <a:latin typeface="Arial Black" pitchFamily="34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Arial Black" pitchFamily="34" charset="0"/>
              </a:rPr>
              <a:t>Religion</a:t>
            </a:r>
            <a:r>
              <a:rPr lang="en-US" sz="3600" b="1">
                <a:latin typeface="Arial Black" pitchFamily="34" charset="0"/>
              </a:rPr>
              <a:t>: The belief in. and worship of, a superhuman controlling power, especially a personal god, or gods</a:t>
            </a:r>
            <a:r>
              <a:rPr lang="en-US" sz="360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533400"/>
          </a:xfrm>
        </p:spPr>
        <p:txBody>
          <a:bodyPr/>
          <a:lstStyle/>
          <a:p>
            <a:r>
              <a:rPr lang="en-US" sz="16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AU" sz="16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495300" y="404813"/>
            <a:ext cx="8153400" cy="13112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Differences?</a:t>
            </a:r>
          </a:p>
        </p:txBody>
      </p:sp>
      <p:pic>
        <p:nvPicPr>
          <p:cNvPr id="357382" name="Picture 6" descr="q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357384" name="Picture 8" descr="35t6j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1700213"/>
            <a:ext cx="4929187" cy="4929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533400"/>
          </a:xfrm>
        </p:spPr>
        <p:txBody>
          <a:bodyPr/>
          <a:lstStyle/>
          <a:p>
            <a:r>
              <a:rPr lang="en-US" sz="16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AU" sz="16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495300" y="404813"/>
            <a:ext cx="8153400" cy="13112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There is none!</a:t>
            </a:r>
          </a:p>
        </p:txBody>
      </p:sp>
      <p:pic>
        <p:nvPicPr>
          <p:cNvPr id="362500" name="Picture 4" descr="q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362501" name="Picture 5" descr="35t6j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1700213"/>
            <a:ext cx="4929187" cy="4929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539750" y="360363"/>
            <a:ext cx="8064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Belief in Yahweh is a superstition inherited via our Western culture.</a:t>
            </a:r>
          </a:p>
        </p:txBody>
      </p:sp>
      <p:pic>
        <p:nvPicPr>
          <p:cNvPr id="344072" name="Picture 8" descr="ANd9GcTgr9dGPKiD83hlilKtBq2u3913vWDbkHWCFIdKjtfWEna_yBfq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5" y="2565400"/>
            <a:ext cx="3827463" cy="41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2089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>
                <a:latin typeface="Arial Black" pitchFamily="34" charset="0"/>
              </a:rPr>
              <a:t>Around 1.500 BCE the Israelites,  nomadic shepherds, adopted the Baal of Mount Sinai as their supreme deity.</a:t>
            </a:r>
          </a:p>
        </p:txBody>
      </p:sp>
      <p:pic>
        <p:nvPicPr>
          <p:cNvPr id="215045" name="Picture 5" descr="250px-Mount_Sinai_Egy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068638"/>
            <a:ext cx="4392612" cy="3303587"/>
          </a:xfrm>
          <a:prstGeom prst="rect">
            <a:avLst/>
          </a:prstGeom>
          <a:noFill/>
        </p:spPr>
      </p:pic>
      <p:pic>
        <p:nvPicPr>
          <p:cNvPr id="215046" name="Picture 6" descr="baa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141663"/>
            <a:ext cx="1773238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719138" y="260350"/>
            <a:ext cx="77041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 i="1">
                <a:solidFill>
                  <a:srgbClr val="FF0000"/>
                </a:solidFill>
                <a:latin typeface="Arial Black" pitchFamily="34" charset="0"/>
              </a:rPr>
              <a:t>“I don’t believe in god because I don’t believe in Mother Goose.”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Clarence Darrow 1930</a:t>
            </a:r>
          </a:p>
        </p:txBody>
      </p:sp>
      <p:sp>
        <p:nvSpPr>
          <p:cNvPr id="220164" name="AutoShape 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220166" name="Picture 6" descr="pz8-3-m915-1916_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350" y="3500438"/>
            <a:ext cx="2273300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701675" y="549275"/>
            <a:ext cx="77406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i="1">
                <a:solidFill>
                  <a:srgbClr val="FF0000"/>
                </a:solidFill>
                <a:latin typeface="Arial Black" pitchFamily="34" charset="0"/>
              </a:rPr>
              <a:t>Polytheism:</a:t>
            </a:r>
          </a:p>
        </p:txBody>
      </p:sp>
      <p:pic>
        <p:nvPicPr>
          <p:cNvPr id="238598" name="Picture 6" descr="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225" y="1557338"/>
            <a:ext cx="6051550" cy="474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701675" y="549275"/>
            <a:ext cx="77406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 i="1">
                <a:latin typeface="Arial Black" pitchFamily="34" charset="0"/>
              </a:rPr>
              <a:t>“Then God said, "Let </a:t>
            </a:r>
            <a:r>
              <a:rPr lang="en-US" sz="4500" b="1" i="1">
                <a:solidFill>
                  <a:srgbClr val="FF0000"/>
                </a:solidFill>
                <a:latin typeface="Arial Black" pitchFamily="34" charset="0"/>
              </a:rPr>
              <a:t>us</a:t>
            </a:r>
            <a:r>
              <a:rPr lang="en-US" sz="4500" b="1" i="1">
                <a:latin typeface="Arial Black" pitchFamily="34" charset="0"/>
              </a:rPr>
              <a:t> make man in </a:t>
            </a:r>
            <a:r>
              <a:rPr lang="en-US" sz="4500" b="1" i="1">
                <a:solidFill>
                  <a:srgbClr val="FF0000"/>
                </a:solidFill>
                <a:latin typeface="Arial Black" pitchFamily="34" charset="0"/>
              </a:rPr>
              <a:t>our </a:t>
            </a:r>
            <a:r>
              <a:rPr lang="en-US" sz="4500" b="1" i="1">
                <a:latin typeface="Arial Black" pitchFamily="34" charset="0"/>
              </a:rPr>
              <a:t>image, after </a:t>
            </a:r>
            <a:r>
              <a:rPr lang="en-US" sz="4500" b="1" i="1">
                <a:solidFill>
                  <a:srgbClr val="FF0000"/>
                </a:solidFill>
                <a:latin typeface="Arial Black" pitchFamily="34" charset="0"/>
              </a:rPr>
              <a:t>our</a:t>
            </a:r>
            <a:r>
              <a:rPr lang="en-US" sz="4500" b="1" i="1">
                <a:latin typeface="Arial Black" pitchFamily="34" charset="0"/>
              </a:rPr>
              <a:t> likeness; … “</a:t>
            </a:r>
            <a:r>
              <a:rPr lang="en-US" sz="4000" i="1">
                <a:latin typeface="Arial Black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4000" i="1">
                <a:latin typeface="Arial Black" pitchFamily="34" charset="0"/>
              </a:rPr>
              <a:t>Genesis 1:26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574675" y="549275"/>
            <a:ext cx="79930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Arial Black" pitchFamily="34" charset="0"/>
              </a:rPr>
              <a:t>The Israelites were scientifically illiterate</a:t>
            </a:r>
          </a:p>
        </p:txBody>
      </p:sp>
      <p:pic>
        <p:nvPicPr>
          <p:cNvPr id="270347" name="Picture 11" descr="ANd9GcRmzN07e6nhR527XTeAw5IRzCh_W8hX1ZJi0-1s6w9ow-rkViW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2349500"/>
            <a:ext cx="716597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574675" y="404813"/>
            <a:ext cx="79930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Arial Black" pitchFamily="34" charset="0"/>
              </a:rPr>
              <a:t>They never made any contributions to science </a:t>
            </a:r>
          </a:p>
        </p:txBody>
      </p:sp>
      <p:sp>
        <p:nvSpPr>
          <p:cNvPr id="33997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339977" name="Picture 9" descr="pythagor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2636838"/>
            <a:ext cx="260985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682625" y="404813"/>
            <a:ext cx="777716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>
                <a:solidFill>
                  <a:srgbClr val="0000FF"/>
                </a:solidFill>
                <a:latin typeface="Arial Black" pitchFamily="34" charset="0"/>
              </a:rPr>
              <a:t>They purloined their ideas about creation and the Cosmos from the Egyptians and Babylonians.</a:t>
            </a:r>
          </a:p>
        </p:txBody>
      </p:sp>
      <p:pic>
        <p:nvPicPr>
          <p:cNvPr id="335876" name="Picture 4" descr="the_top_10_intelligent_designs_or_creation_my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4149725"/>
            <a:ext cx="4429125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503238" y="549275"/>
            <a:ext cx="81359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latin typeface="Arial Black" pitchFamily="34" charset="0"/>
              </a:rPr>
              <a:t>“The earth was without form and void, and darkness was upon the face of the deep; and the Spirit of God was moving over the face of the waters</a:t>
            </a:r>
            <a:r>
              <a:rPr lang="en-US" sz="4000" b="1">
                <a:solidFill>
                  <a:srgbClr val="0000FF"/>
                </a:solidFill>
                <a:latin typeface="Arial Black" pitchFamily="34" charset="0"/>
              </a:rPr>
              <a:t>.”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Genesis 1:2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503238" y="549275"/>
            <a:ext cx="81359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latin typeface="Arial Black" pitchFamily="34" charset="0"/>
              </a:rPr>
              <a:t>“The earth was without form and void, and darkness was upon the face of the deep; and the Spirit of God was moving over the face of the waters</a:t>
            </a:r>
            <a:r>
              <a:rPr lang="en-US" sz="4000" b="1">
                <a:solidFill>
                  <a:srgbClr val="0000FF"/>
                </a:solidFill>
                <a:latin typeface="Arial Black" pitchFamily="34" charset="0"/>
              </a:rPr>
              <a:t>.” 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Genesis 1:2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Based upon Egyptian myth…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3132138" y="411163"/>
            <a:ext cx="5616575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>
                <a:solidFill>
                  <a:srgbClr val="3333CC"/>
                </a:solidFill>
              </a:rPr>
              <a:t>“In the beginning there was only the  swirling watery chaos.  Out of the chaotic waters arose Atum, who, finding no place on which to stand, created a hill (the land).</a:t>
            </a:r>
            <a:r>
              <a:rPr lang="en-US" sz="4000" b="1">
                <a:solidFill>
                  <a:srgbClr val="3333CC"/>
                </a:solidFill>
              </a:rPr>
              <a:t> ” 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Egyptian creation myth</a:t>
            </a:r>
          </a:p>
        </p:txBody>
      </p:sp>
      <p:sp>
        <p:nvSpPr>
          <p:cNvPr id="294916" name="AutoShape 4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294918" name="Picture 6" descr="220px-A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73125"/>
            <a:ext cx="2609850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431800" y="333375"/>
            <a:ext cx="828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Science and reason involves asking questions about nature and  finding the answers to those questions.</a:t>
            </a:r>
          </a:p>
        </p:txBody>
      </p:sp>
      <p:pic>
        <p:nvPicPr>
          <p:cNvPr id="301064" name="Picture 8" descr="ANd9GcS57zC3CeIkgdL2Ij5lxH46FO2wikwuW7XbsYLlY8WZwzVa0w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788" y="3429000"/>
            <a:ext cx="2890837" cy="306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4248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4500">
              <a:latin typeface="Arial Black" pitchFamily="34" charset="0"/>
            </a:endParaRPr>
          </a:p>
        </p:txBody>
      </p:sp>
      <p:sp>
        <p:nvSpPr>
          <p:cNvPr id="291845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291847" name="Picture 7" descr="DeadEndStr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33375"/>
            <a:ext cx="7559675" cy="567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5000" b="1">
                <a:solidFill>
                  <a:srgbClr val="FF0000"/>
                </a:solidFill>
                <a:latin typeface="Arial Black" pitchFamily="34" charset="0"/>
              </a:rPr>
              <a:t>No actual evidence of the existence of any gods!</a:t>
            </a:r>
          </a:p>
        </p:txBody>
      </p:sp>
      <p:pic>
        <p:nvPicPr>
          <p:cNvPr id="343044" name="Picture 4" descr="ANd9GcQjoMWT4RMSNfYqcG9J2WhvUU1jIHB1XGOBqirc6WpWlSM7Oey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997200"/>
            <a:ext cx="744855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431800" y="404813"/>
            <a:ext cx="8280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Arial Black" pitchFamily="34" charset="0"/>
              </a:rPr>
              <a:t>For every question  about nature, the Israelites had only one answer…</a:t>
            </a:r>
          </a:p>
        </p:txBody>
      </p:sp>
      <p:pic>
        <p:nvPicPr>
          <p:cNvPr id="302085" name="Picture 5" descr="ANd9GcQ1U7u_PlaIZrV-E-flg78SW8HTpl030Uxizql3vCAcUrdekAul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565400"/>
            <a:ext cx="4070350" cy="399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5" name="Picture 3" descr="177091393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6613"/>
            <a:ext cx="7008813" cy="4205287"/>
          </a:xfrm>
          <a:prstGeom prst="rect">
            <a:avLst/>
          </a:prstGeom>
          <a:noFill/>
        </p:spPr>
      </p:pic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079500" y="5300663"/>
            <a:ext cx="6985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>
                <a:solidFill>
                  <a:srgbClr val="FF0000"/>
                </a:solidFill>
                <a:latin typeface="Arial Black" pitchFamily="34" charset="0"/>
              </a:rPr>
              <a:t>An answer which precludes scientific investigation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58775" y="333375"/>
            <a:ext cx="8424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3333CC"/>
                </a:solidFill>
                <a:latin typeface="Arial Black" pitchFamily="34" charset="0"/>
              </a:rPr>
              <a:t>Israelites believed god had created the cosmos as a complete and perfect system</a:t>
            </a:r>
          </a:p>
        </p:txBody>
      </p:sp>
      <p:pic>
        <p:nvPicPr>
          <p:cNvPr id="317448" name="Picture 8" descr="OTcos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263" y="2781300"/>
            <a:ext cx="5957887" cy="341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424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That meant the cosmos was “fixed” – completely static and  unchanging! </a:t>
            </a:r>
          </a:p>
        </p:txBody>
      </p:sp>
      <p:pic>
        <p:nvPicPr>
          <p:cNvPr id="322564" name="Picture 4" descr="OTcos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263" y="2781300"/>
            <a:ext cx="5957887" cy="341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574675" y="549275"/>
            <a:ext cx="79930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Christianity inherited the primitive beliefs of the Israelites …</a:t>
            </a:r>
          </a:p>
        </p:txBody>
      </p:sp>
      <p:pic>
        <p:nvPicPr>
          <p:cNvPr id="323589" name="Picture 5" descr="040-The-Bible-Because-all-the-works-of-science-cannot-equal-the-wisdom-of-cattle-sacrificing-primitives-who-thought-every-animal-species-in-the-world-lived-within-walking-distance-of-noahs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513" y="2565400"/>
            <a:ext cx="5005387" cy="380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574675" y="404813"/>
            <a:ext cx="79930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  <a:latin typeface="Arial Black" pitchFamily="34" charset="0"/>
              </a:rPr>
              <a:t>Christian belief in god is based upon what is written in the Bible, </a:t>
            </a:r>
          </a:p>
        </p:txBody>
      </p:sp>
      <p:pic>
        <p:nvPicPr>
          <p:cNvPr id="272391" name="Picture 7" descr="ANd9GcSQFyxuJegi8hCzo5ZGOngCucQ7n4b4UN9IbihNt6gV9dMaVj29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962275"/>
            <a:ext cx="3490912" cy="347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574675" y="404813"/>
            <a:ext cx="7993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Arial Black" pitchFamily="34" charset="0"/>
              </a:rPr>
              <a:t>… a book of fairy-tales!</a:t>
            </a:r>
          </a:p>
        </p:txBody>
      </p:sp>
      <p:pic>
        <p:nvPicPr>
          <p:cNvPr id="338947" name="Picture 3" descr="tumblr_lz9dthwJjR1qdyv52o1_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738" y="1268413"/>
            <a:ext cx="3944937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7848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500">
                <a:solidFill>
                  <a:srgbClr val="FF0000"/>
                </a:solidFill>
                <a:latin typeface="Arial Black" pitchFamily="34" charset="0"/>
              </a:rPr>
              <a:t>How reliable is the Bible?</a:t>
            </a:r>
          </a:p>
        </p:txBody>
      </p:sp>
      <p:pic>
        <p:nvPicPr>
          <p:cNvPr id="350212" name="Picture 4" descr="ANd9GcSQFyxuJegi8hCzo5ZGOngCucQ7n4b4UN9IbihNt6gV9dMaVj29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63" y="2781300"/>
            <a:ext cx="3671887" cy="365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AutoShape 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271368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271370" name="Picture 10" descr="ANd9GcSjWG9psMsEYftHE8QDe7VzC5WqKrjDHTtO0By0rbVC9yOcX4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3500438"/>
            <a:ext cx="5648325" cy="3316287"/>
          </a:xfrm>
          <a:prstGeom prst="rect">
            <a:avLst/>
          </a:prstGeom>
          <a:noFill/>
        </p:spPr>
      </p:pic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539750" y="404813"/>
            <a:ext cx="81359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Arial Black" pitchFamily="34" charset="0"/>
              </a:rPr>
              <a:t>Codex Sinaiticus – 4</a:t>
            </a:r>
            <a:r>
              <a:rPr lang="en-US" sz="4400" baseline="3000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400">
                <a:solidFill>
                  <a:srgbClr val="FF0000"/>
                </a:solidFill>
                <a:latin typeface="Arial Black" pitchFamily="34" charset="0"/>
              </a:rPr>
              <a:t> century - one of the earliest versions of the Bible ...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7848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000">
                <a:solidFill>
                  <a:srgbClr val="FF0000"/>
                </a:solidFill>
                <a:latin typeface="Arial Black" pitchFamily="34" charset="0"/>
              </a:rPr>
              <a:t>… contains some 23,000 textual errors in its 800 pages.</a:t>
            </a:r>
          </a:p>
        </p:txBody>
      </p:sp>
      <p:pic>
        <p:nvPicPr>
          <p:cNvPr id="330755" name="Picture 3" descr="ANd9GcSjWG9psMsEYftHE8QDe7VzC5WqKrjDHTtO0By0rbVC9yOcX4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3541713"/>
            <a:ext cx="5648325" cy="33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250825" y="288925"/>
            <a:ext cx="8353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5000" b="1">
                <a:solidFill>
                  <a:srgbClr val="0000CC"/>
                </a:solidFill>
                <a:latin typeface="Arial Black" pitchFamily="34" charset="0"/>
              </a:rPr>
              <a:t> The evidence cited by believers  is indirect and subjective!</a:t>
            </a:r>
          </a:p>
        </p:txBody>
      </p:sp>
      <p:pic>
        <p:nvPicPr>
          <p:cNvPr id="318474" name="Picture 10" descr="Chicken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2852738"/>
            <a:ext cx="4465637" cy="356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611188" y="404813"/>
            <a:ext cx="82819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Reconciling the Bible with science requires suspension of all logical thought processes!</a:t>
            </a:r>
          </a:p>
        </p:txBody>
      </p:sp>
      <p:sp>
        <p:nvSpPr>
          <p:cNvPr id="313358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313360" name="Picture 16" descr="12385441377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8" y="2997200"/>
            <a:ext cx="4211637" cy="36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395288" y="558800"/>
            <a:ext cx="8353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God creates light on the first day of creation, (</a:t>
            </a:r>
            <a:r>
              <a:rPr lang="en-US" sz="2800" b="1">
                <a:solidFill>
                  <a:srgbClr val="FF0000"/>
                </a:solidFill>
                <a:latin typeface="Arial Black" pitchFamily="34" charset="0"/>
              </a:rPr>
              <a:t>Genesis. 1:3),</a:t>
            </a:r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 but the Sun is not created until the fourth day.</a:t>
            </a:r>
            <a:endParaRPr lang="en-US" sz="4000" b="1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006475" y="476250"/>
            <a:ext cx="71294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>
                <a:solidFill>
                  <a:srgbClr val="FF0000"/>
                </a:solidFill>
                <a:latin typeface="Arial Black" pitchFamily="34" charset="0"/>
              </a:rPr>
              <a:t>Ages of Creation</a:t>
            </a:r>
          </a:p>
        </p:txBody>
      </p:sp>
      <p:pic>
        <p:nvPicPr>
          <p:cNvPr id="311307" name="Picture 11" descr="ANd9GcS85JkUP8mZixQ08wNUap5ewdyz3ziYUSrSRgkdh0y9r7Za-a6P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628775"/>
            <a:ext cx="7213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1258888" y="765175"/>
            <a:ext cx="662463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0" baseline="2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Yom</a:t>
            </a:r>
          </a:p>
        </p:txBody>
      </p:sp>
      <p:sp>
        <p:nvSpPr>
          <p:cNvPr id="334852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334854" name="Picture 6" descr="ANd9GcRLRyZIUXyN7yt5M9W8GqbS0g9P9zvk2vN3rtgu0nwOwwE_TF2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420938"/>
            <a:ext cx="4689475" cy="351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4248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Arial Black" pitchFamily="34" charset="0"/>
              </a:rPr>
              <a:t>And there was evening and there was morning, one day. Genesis 1:5</a:t>
            </a:r>
            <a:endParaRPr lang="en-US" sz="4000">
              <a:latin typeface="Arial Black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This clearly means a day of 24 hours</a:t>
            </a:r>
          </a:p>
          <a:p>
            <a:pPr algn="just">
              <a:spcBef>
                <a:spcPct val="50000"/>
              </a:spcBef>
            </a:pPr>
            <a:endParaRPr lang="en-US" sz="4000" b="1" i="1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935038" y="476250"/>
            <a:ext cx="72723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Religious beliefs based upon  Ignorance</a:t>
            </a:r>
          </a:p>
        </p:txBody>
      </p:sp>
      <p:pic>
        <p:nvPicPr>
          <p:cNvPr id="208904" name="Picture 8" descr="Z-NOT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3500438"/>
            <a:ext cx="7762875" cy="211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935038" y="549275"/>
            <a:ext cx="72723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Don’t ask questions…</a:t>
            </a:r>
          </a:p>
        </p:txBody>
      </p:sp>
      <p:pic>
        <p:nvPicPr>
          <p:cNvPr id="363524" name="Picture 4" descr="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213100"/>
            <a:ext cx="5715000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6" name="Picture 6" descr="ANd9GcQRlJjX_td5QIVT8s55vil5VH4qxeaim5DAch8aVFsHn3gAdlq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16338"/>
            <a:ext cx="2968625" cy="2552700"/>
          </a:xfrm>
          <a:prstGeom prst="rect">
            <a:avLst/>
          </a:prstGeom>
          <a:noFill/>
        </p:spPr>
      </p:pic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828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Giordano Bruno (1548-1600); dared to claim there might be an infinite number of inhabited worlds and that space may be infinite.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endParaRPr lang="en-US" sz="5000" b="1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25636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1258888" y="620713"/>
            <a:ext cx="7056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The Lost Easter</a:t>
            </a:r>
          </a:p>
        </p:txBody>
      </p:sp>
      <p:pic>
        <p:nvPicPr>
          <p:cNvPr id="325643" name="Picture 11" descr="Earth+day+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2636838"/>
            <a:ext cx="6205537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9" name="Picture 5" descr="sun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6480175" cy="540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beach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4175"/>
            <a:ext cx="5549900" cy="3673475"/>
          </a:xfrm>
          <a:prstGeom prst="rect">
            <a:avLst/>
          </a:prstGeom>
          <a:noFill/>
        </p:spPr>
      </p:pic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79930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>
                <a:solidFill>
                  <a:srgbClr val="0000FF"/>
                </a:solidFill>
                <a:latin typeface="Arial Black" pitchFamily="34" charset="0"/>
              </a:rPr>
              <a:t>Believers claim nature’s beauty gives evidence of god’s existence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431800" y="404813"/>
            <a:ext cx="828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 Black" pitchFamily="34" charset="0"/>
              </a:rPr>
              <a:t>William Whiston (1667 – 1752),</a:t>
            </a:r>
            <a:r>
              <a:rPr lang="en-US" sz="4400">
                <a:solidFill>
                  <a:srgbClr val="FF0000"/>
                </a:solidFill>
                <a:latin typeface="Arial Black" pitchFamily="34" charset="0"/>
              </a:rPr>
              <a:t> “Natural Theology”</a:t>
            </a:r>
          </a:p>
        </p:txBody>
      </p:sp>
      <p:sp>
        <p:nvSpPr>
          <p:cNvPr id="333828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333830" name="Picture 6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2349500"/>
            <a:ext cx="753745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248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>
                <a:latin typeface="Arial Black" pitchFamily="34" charset="0"/>
              </a:rPr>
              <a:t>The Watchmaker analogy – William Paley 1802</a:t>
            </a:r>
          </a:p>
        </p:txBody>
      </p:sp>
      <p:pic>
        <p:nvPicPr>
          <p:cNvPr id="284678" name="Picture 6" descr="ANd9GcTq7-f9XEdSRwba-klrCsdd8lzX3QcAREBSHJ3D77j6LTq-Rut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425" y="2781300"/>
            <a:ext cx="4373563" cy="31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1" name="Picture 3" descr="ANd9GcSo88yfnCJFRCwyHLldeOYWmv5K8PGquU5OxTrO6Y8z98x2d65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404813"/>
            <a:ext cx="8459787" cy="5832475"/>
          </a:xfrm>
          <a:prstGeom prst="rect">
            <a:avLst/>
          </a:prstGeom>
          <a:noFill/>
        </p:spPr>
      </p:pic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79216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The inference being, that something as complex as the cosmos must also have been conceived and created by some great intelligence!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503238" y="404813"/>
            <a:ext cx="81359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An erroneous (creationist) assumption, this remained one of the basic arguments for the existence of god until the mid-20</a:t>
            </a:r>
            <a:r>
              <a:rPr lang="en-US" sz="4000" b="1" baseline="3000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b="1">
                <a:solidFill>
                  <a:srgbClr val="FF0000"/>
                </a:solidFill>
                <a:latin typeface="Arial Black" pitchFamily="34" charset="0"/>
              </a:rPr>
              <a:t> century</a:t>
            </a:r>
          </a:p>
        </p:txBody>
      </p:sp>
      <p:sp>
        <p:nvSpPr>
          <p:cNvPr id="228358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228360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228366" name="Picture 14" descr="ANd9GcSexOCGWwTuV273ItFFuhCZyyroPnC9EWA0AoqseVZwgdGBAKf-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0" y="3500438"/>
            <a:ext cx="2220913" cy="310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1" name="Picture 7" descr="350px-Miller-Urey_experiment-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260350"/>
            <a:ext cx="4979987" cy="4638675"/>
          </a:xfrm>
          <a:prstGeom prst="rect">
            <a:avLst/>
          </a:prstGeom>
          <a:noFill/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65163" y="5013325"/>
            <a:ext cx="7812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Miller and Urey experiment, 1952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431800" y="665163"/>
            <a:ext cx="82804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Arial Black" pitchFamily="34" charset="0"/>
              </a:rPr>
              <a:t>“God is dead! Nietzsche didn’t  kill him, it was Carl Sagan and Stephen Hawking!”</a:t>
            </a:r>
          </a:p>
          <a:p>
            <a:pPr algn="ctr">
              <a:spcBef>
                <a:spcPct val="50000"/>
              </a:spcBef>
            </a:pPr>
            <a:r>
              <a:rPr lang="en-US" sz="4500" b="1">
                <a:latin typeface="Arial Black" pitchFamily="34" charset="0"/>
              </a:rPr>
              <a:t>G.F. Pafumi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0645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10000" b="1">
                <a:solidFill>
                  <a:srgbClr val="FF0000"/>
                </a:solidFill>
                <a:latin typeface="Arial Black" pitchFamily="34" charset="0"/>
              </a:rPr>
              <a:t>You need to believe; I don’t!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647700" y="476250"/>
            <a:ext cx="7848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55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4744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AutoShape 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395288" y="55880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500">
                <a:solidFill>
                  <a:srgbClr val="0000FF"/>
                </a:solidFill>
                <a:latin typeface="Arial Black" pitchFamily="34" charset="0"/>
              </a:rPr>
              <a:t>… conveniently ignoring the fact that nature can also be very destructive!</a:t>
            </a:r>
          </a:p>
        </p:txBody>
      </p:sp>
      <p:pic>
        <p:nvPicPr>
          <p:cNvPr id="319493" name="Picture 5" descr="tornad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2852738"/>
            <a:ext cx="5308600" cy="384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1331913" y="981075"/>
            <a:ext cx="7272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323850" y="639763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755650" y="765175"/>
            <a:ext cx="77041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0" baseline="1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064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6000" b="1">
                <a:solidFill>
                  <a:srgbClr val="0000CC"/>
                </a:solidFill>
                <a:latin typeface="Arial Black" pitchFamily="34" charset="0"/>
              </a:rPr>
              <a:t>If, as some claim, god does exist, to which god are they referring?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3" name="Picture 3" descr="question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441325"/>
            <a:ext cx="6875463" cy="611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805</Words>
  <Application>Microsoft Office PowerPoint</Application>
  <PresentationFormat>On-screen Show (4:3)</PresentationFormat>
  <Paragraphs>85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Rockwell Extra Bold</vt:lpstr>
      <vt:lpstr>Times New Roman</vt:lpstr>
      <vt:lpstr>Arial Black</vt:lpstr>
      <vt:lpstr>Arial Rounded MT Bold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</vt:lpstr>
      <vt:lpstr>Slide 21</vt:lpstr>
      <vt:lpstr>Slide 22</vt:lpstr>
      <vt:lpstr>Slide 23</vt:lpstr>
      <vt:lpstr>Slide 24</vt:lpstr>
      <vt:lpstr> </vt:lpstr>
      <vt:lpstr> </vt:lpstr>
      <vt:lpstr>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Kevin Rogers</cp:lastModifiedBy>
  <cp:revision>435</cp:revision>
  <dcterms:created xsi:type="dcterms:W3CDTF">2011-08-01T05:25:48Z</dcterms:created>
  <dcterms:modified xsi:type="dcterms:W3CDTF">2013-05-27T10:09:54Z</dcterms:modified>
</cp:coreProperties>
</file>