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80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a:solidFill>
                  <a:srgbClr val="800000"/>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47800"/>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14600"/>
            <a:ext cx="4038600" cy="361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514600"/>
            <a:ext cx="4038600" cy="361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33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193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133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193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8" name="Footer Placeholder 7"/>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4" name="Footer Placeholder 3"/>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3" name="Footer Placeholder 2"/>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206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A8DF5E8-2BF5-46E9-B4A3-380D1C1F974A}" type="datetimeFigureOut">
              <a:rPr lang="en-AU" smtClean="0"/>
              <a:pPr/>
              <a:t>11/09/2012</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0"/>
            <a:ext cx="8229600" cy="1143000"/>
          </a:xfrm>
          <a:prstGeom prst="rect">
            <a:avLst/>
          </a:prstGeom>
          <a:noFill/>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2590800"/>
            <a:ext cx="8229600" cy="3535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5A8DF5E8-2BF5-46E9-B4A3-380D1C1F974A}" type="datetimeFigureOut">
              <a:rPr lang="en-AU" smtClean="0"/>
              <a:pPr/>
              <a:t>11/09/2012</a:t>
            </a:fld>
            <a:endParaRPr lang="en-AU"/>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A540E351-D651-4632-9F40-EDE17AAC941C}"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3600" kern="1200">
          <a:solidFill>
            <a:srgbClr val="622F08"/>
          </a:solidFill>
          <a:effectLst>
            <a:outerShdw blurRad="50800" dist="12700" dir="2700000" algn="tl" rotWithShape="0">
              <a:prstClr val="black">
                <a:alpha val="66000"/>
              </a:prstClr>
            </a:outerShdw>
          </a:effectLst>
          <a:latin typeface="Georgia" pitchFamily="18" charset="0"/>
          <a:ea typeface="+mj-ea"/>
          <a:cs typeface="+mj-cs"/>
        </a:defRPr>
      </a:lvl1pPr>
      <a:lvl2pPr algn="ctr" rtl="0" eaLnBrk="1" fontAlgn="base" hangingPunct="1">
        <a:spcBef>
          <a:spcPct val="0"/>
        </a:spcBef>
        <a:spcAft>
          <a:spcPct val="0"/>
        </a:spcAft>
        <a:defRPr sz="3600">
          <a:solidFill>
            <a:srgbClr val="622F08"/>
          </a:solidFill>
          <a:latin typeface="Georgia" pitchFamily="18" charset="0"/>
        </a:defRPr>
      </a:lvl2pPr>
      <a:lvl3pPr algn="ctr" rtl="0" eaLnBrk="1" fontAlgn="base" hangingPunct="1">
        <a:spcBef>
          <a:spcPct val="0"/>
        </a:spcBef>
        <a:spcAft>
          <a:spcPct val="0"/>
        </a:spcAft>
        <a:defRPr sz="3600">
          <a:solidFill>
            <a:srgbClr val="622F08"/>
          </a:solidFill>
          <a:latin typeface="Georgia" pitchFamily="18" charset="0"/>
        </a:defRPr>
      </a:lvl3pPr>
      <a:lvl4pPr algn="ctr" rtl="0" eaLnBrk="1" fontAlgn="base" hangingPunct="1">
        <a:spcBef>
          <a:spcPct val="0"/>
        </a:spcBef>
        <a:spcAft>
          <a:spcPct val="0"/>
        </a:spcAft>
        <a:defRPr sz="3600">
          <a:solidFill>
            <a:srgbClr val="622F08"/>
          </a:solidFill>
          <a:latin typeface="Georgia" pitchFamily="18" charset="0"/>
        </a:defRPr>
      </a:lvl4pPr>
      <a:lvl5pPr algn="ctr" rtl="0" eaLnBrk="1" fontAlgn="base" hangingPunct="1">
        <a:spcBef>
          <a:spcPct val="0"/>
        </a:spcBef>
        <a:spcAft>
          <a:spcPct val="0"/>
        </a:spcAft>
        <a:defRPr sz="3600">
          <a:solidFill>
            <a:srgbClr val="622F08"/>
          </a:solidFill>
          <a:latin typeface="Georgia" pitchFamily="18" charset="0"/>
        </a:defRPr>
      </a:lvl5pPr>
      <a:lvl6pPr marL="457200" algn="ctr" rtl="0" eaLnBrk="1" fontAlgn="base" hangingPunct="1">
        <a:spcBef>
          <a:spcPct val="0"/>
        </a:spcBef>
        <a:spcAft>
          <a:spcPct val="0"/>
        </a:spcAft>
        <a:defRPr sz="3600">
          <a:solidFill>
            <a:srgbClr val="622F08"/>
          </a:solidFill>
          <a:latin typeface="Georgia" pitchFamily="18" charset="0"/>
        </a:defRPr>
      </a:lvl6pPr>
      <a:lvl7pPr marL="914400" algn="ctr" rtl="0" eaLnBrk="1" fontAlgn="base" hangingPunct="1">
        <a:spcBef>
          <a:spcPct val="0"/>
        </a:spcBef>
        <a:spcAft>
          <a:spcPct val="0"/>
        </a:spcAft>
        <a:defRPr sz="3600">
          <a:solidFill>
            <a:srgbClr val="622F08"/>
          </a:solidFill>
          <a:latin typeface="Georgia" pitchFamily="18" charset="0"/>
        </a:defRPr>
      </a:lvl7pPr>
      <a:lvl8pPr marL="1371600" algn="ctr" rtl="0" eaLnBrk="1" fontAlgn="base" hangingPunct="1">
        <a:spcBef>
          <a:spcPct val="0"/>
        </a:spcBef>
        <a:spcAft>
          <a:spcPct val="0"/>
        </a:spcAft>
        <a:defRPr sz="3600">
          <a:solidFill>
            <a:srgbClr val="622F08"/>
          </a:solidFill>
          <a:latin typeface="Georgia" pitchFamily="18" charset="0"/>
        </a:defRPr>
      </a:lvl8pPr>
      <a:lvl9pPr marL="1828800" algn="ctr" rtl="0" eaLnBrk="1" fontAlgn="base" hangingPunct="1">
        <a:spcBef>
          <a:spcPct val="0"/>
        </a:spcBef>
        <a:spcAft>
          <a:spcPct val="0"/>
        </a:spcAft>
        <a:defRPr sz="3600">
          <a:solidFill>
            <a:srgbClr val="622F08"/>
          </a:solidFill>
          <a:latin typeface="Georgia" pitchFamily="18"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800000"/>
          </a:solidFill>
          <a:latin typeface="Georgia" pitchFamily="18" charset="0"/>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800000"/>
          </a:solidFill>
          <a:latin typeface="Georgia" pitchFamily="18"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800000"/>
          </a:solidFill>
          <a:latin typeface="Georgia" pitchFamily="18" charset="0"/>
          <a:ea typeface="+mn-ea"/>
          <a:cs typeface="+mn-cs"/>
        </a:defRPr>
      </a:lvl3pPr>
      <a:lvl4pPr marL="1600200" indent="-228600" algn="l" rtl="0" eaLnBrk="1" fontAlgn="base" hangingPunct="1">
        <a:spcBef>
          <a:spcPct val="20000"/>
        </a:spcBef>
        <a:spcAft>
          <a:spcPct val="0"/>
        </a:spcAft>
        <a:buFont typeface="Arial" charset="0"/>
        <a:buChar char="–"/>
        <a:defRPr kern="1200">
          <a:solidFill>
            <a:srgbClr val="800000"/>
          </a:solidFill>
          <a:latin typeface="Georgia" pitchFamily="18" charset="0"/>
          <a:ea typeface="+mn-ea"/>
          <a:cs typeface="+mn-cs"/>
        </a:defRPr>
      </a:lvl4pPr>
      <a:lvl5pPr marL="2057400" indent="-228600" algn="l" rtl="0" eaLnBrk="1" fontAlgn="base" hangingPunct="1">
        <a:spcBef>
          <a:spcPct val="20000"/>
        </a:spcBef>
        <a:spcAft>
          <a:spcPct val="0"/>
        </a:spcAft>
        <a:buFont typeface="Arial" charset="0"/>
        <a:buChar char="»"/>
        <a:defRPr kern="1200">
          <a:solidFill>
            <a:srgbClr val="800000"/>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On Guard</a:t>
            </a:r>
            <a:endParaRPr lang="en-AU" dirty="0"/>
          </a:p>
        </p:txBody>
      </p:sp>
      <p:sp>
        <p:nvSpPr>
          <p:cNvPr id="3" name="Subtitle 2"/>
          <p:cNvSpPr>
            <a:spLocks noGrp="1"/>
          </p:cNvSpPr>
          <p:nvPr>
            <p:ph type="subTitle" idx="1"/>
          </p:nvPr>
        </p:nvSpPr>
        <p:spPr/>
        <p:txBody>
          <a:bodyPr/>
          <a:lstStyle/>
          <a:p>
            <a:r>
              <a:rPr lang="en-AU" dirty="0" smtClean="0"/>
              <a:t>What difference does it make if God exists?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Ultimate Purpose</a:t>
            </a:r>
            <a:endParaRPr lang="en-AU" dirty="0"/>
          </a:p>
        </p:txBody>
      </p:sp>
      <p:sp>
        <p:nvSpPr>
          <p:cNvPr id="3" name="Content Placeholder 2"/>
          <p:cNvSpPr>
            <a:spLocks noGrp="1"/>
          </p:cNvSpPr>
          <p:nvPr>
            <p:ph idx="1"/>
          </p:nvPr>
        </p:nvSpPr>
        <p:spPr/>
        <p:txBody>
          <a:bodyPr/>
          <a:lstStyle/>
          <a:p>
            <a:r>
              <a:rPr lang="en-AU" dirty="0" smtClean="0"/>
              <a:t>What is the goal of life?</a:t>
            </a:r>
          </a:p>
          <a:p>
            <a:r>
              <a:rPr lang="en-AU" dirty="0" smtClean="0"/>
              <a:t>No reason for life</a:t>
            </a:r>
          </a:p>
          <a:p>
            <a:r>
              <a:rPr lang="en-AU" dirty="0" smtClean="0"/>
              <a:t>Universe is pointless</a:t>
            </a:r>
          </a:p>
          <a:p>
            <a:r>
              <a:rPr lang="en-AU" dirty="0" smtClean="0"/>
              <a:t>No purpose for human race</a:t>
            </a:r>
          </a:p>
          <a:p>
            <a:r>
              <a:rPr lang="en-AU" dirty="0" smtClean="0"/>
              <a:t>We are only blind products of chance</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Ecclesiastes 3:19-20</a:t>
            </a:r>
            <a:endParaRPr lang="en-AU" dirty="0"/>
          </a:p>
        </p:txBody>
      </p:sp>
      <p:sp>
        <p:nvSpPr>
          <p:cNvPr id="3" name="Content Placeholder 2"/>
          <p:cNvSpPr>
            <a:spLocks noGrp="1"/>
          </p:cNvSpPr>
          <p:nvPr>
            <p:ph idx="1"/>
          </p:nvPr>
        </p:nvSpPr>
        <p:spPr/>
        <p:txBody>
          <a:bodyPr/>
          <a:lstStyle/>
          <a:p>
            <a:r>
              <a:rPr lang="en-AU" dirty="0" smtClean="0"/>
              <a:t>The fate of the sons of men and the fate of the beasts is the same. As one dies so dies the other; indeed, they all have the same breath and there is no advantage for man over beast, for all is vanity. All go to the same place. All come from dust and all return to dust.</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24744"/>
            <a:ext cx="8229600" cy="1143000"/>
          </a:xfrm>
        </p:spPr>
        <p:txBody>
          <a:bodyPr/>
          <a:lstStyle/>
          <a:p>
            <a:pPr eaLnBrk="1" hangingPunct="1">
              <a:defRPr/>
            </a:pPr>
            <a:r>
              <a:rPr lang="en-AU" dirty="0" smtClean="0"/>
              <a:t>Steven Weinberg</a:t>
            </a:r>
          </a:p>
        </p:txBody>
      </p:sp>
      <p:sp>
        <p:nvSpPr>
          <p:cNvPr id="3" name="Content Placeholder 2"/>
          <p:cNvSpPr>
            <a:spLocks noGrp="1"/>
          </p:cNvSpPr>
          <p:nvPr>
            <p:ph idx="1"/>
          </p:nvPr>
        </p:nvSpPr>
        <p:spPr>
          <a:xfrm>
            <a:off x="0" y="2857500"/>
            <a:ext cx="5572125" cy="4000500"/>
          </a:xfrm>
        </p:spPr>
        <p:txBody>
          <a:bodyPr/>
          <a:lstStyle/>
          <a:p>
            <a:pPr eaLnBrk="1" hangingPunct="1">
              <a:defRPr/>
            </a:pPr>
            <a:r>
              <a:rPr lang="en-AU" dirty="0" smtClean="0"/>
              <a:t>“The more the universe seems comprehensible, the more it also seems pointless.”</a:t>
            </a:r>
          </a:p>
        </p:txBody>
      </p:sp>
      <p:pic>
        <p:nvPicPr>
          <p:cNvPr id="31748" name="Picture 3" descr="weinberg.jpg"/>
          <p:cNvPicPr>
            <a:picLocks noChangeAspect="1"/>
          </p:cNvPicPr>
          <p:nvPr/>
        </p:nvPicPr>
        <p:blipFill>
          <a:blip r:embed="rId2" cstate="print"/>
          <a:srcRect/>
          <a:stretch>
            <a:fillRect/>
          </a:stretch>
        </p:blipFill>
        <p:spPr bwMode="auto">
          <a:xfrm>
            <a:off x="5724128" y="2348880"/>
            <a:ext cx="2955925" cy="41433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Living in Denial</a:t>
            </a:r>
            <a:endParaRPr lang="en-AU" dirty="0"/>
          </a:p>
        </p:txBody>
      </p:sp>
      <p:sp>
        <p:nvSpPr>
          <p:cNvPr id="3" name="Content Placeholder 2"/>
          <p:cNvSpPr>
            <a:spLocks noGrp="1"/>
          </p:cNvSpPr>
          <p:nvPr>
            <p:ph idx="1"/>
          </p:nvPr>
        </p:nvSpPr>
        <p:spPr/>
        <p:txBody>
          <a:bodyPr/>
          <a:lstStyle/>
          <a:p>
            <a:r>
              <a:rPr lang="en-AU" dirty="0" smtClean="0"/>
              <a:t>Most people live in denial</a:t>
            </a:r>
          </a:p>
          <a:p>
            <a:r>
              <a:rPr lang="en-AU" dirty="0" smtClean="0"/>
              <a:t>Impossible to live consistently and happily with this worldview</a:t>
            </a:r>
          </a:p>
          <a:p>
            <a:r>
              <a:rPr lang="en-AU" dirty="0" smtClean="0"/>
              <a:t>The atheist continually makes leaps of faith to affirm meaning</a:t>
            </a:r>
          </a:p>
          <a:p>
            <a:r>
              <a:rPr lang="en-AU" dirty="0" smtClean="0"/>
              <a:t>No reason for it</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Denial</a:t>
            </a:r>
            <a:endParaRPr lang="en-AU" dirty="0"/>
          </a:p>
        </p:txBody>
      </p:sp>
      <p:sp>
        <p:nvSpPr>
          <p:cNvPr id="3" name="Content Placeholder 2"/>
          <p:cNvSpPr>
            <a:spLocks noGrp="1"/>
          </p:cNvSpPr>
          <p:nvPr>
            <p:ph idx="1"/>
          </p:nvPr>
        </p:nvSpPr>
        <p:spPr/>
        <p:txBody>
          <a:bodyPr/>
          <a:lstStyle/>
          <a:p>
            <a:r>
              <a:rPr lang="en-AU" dirty="0" smtClean="0"/>
              <a:t>Let’s pretend there is meaning</a:t>
            </a:r>
          </a:p>
          <a:p>
            <a:r>
              <a:rPr lang="en-AU" dirty="0" smtClean="0"/>
              <a:t>No basis for holding ethics of love</a:t>
            </a:r>
          </a:p>
          <a:p>
            <a:r>
              <a:rPr lang="en-AU" dirty="0" smtClean="0"/>
              <a:t>Deceive ourselves by a “Noble Lie”</a:t>
            </a:r>
          </a:p>
          <a:p>
            <a:r>
              <a:rPr lang="en-AU" dirty="0" smtClean="0"/>
              <a:t>Each person chooses his own set of values and meaning</a:t>
            </a:r>
          </a:p>
          <a:p>
            <a:r>
              <a:rPr lang="en-AU" dirty="0" smtClean="0"/>
              <a:t>Live in self deception</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Biblical Christianity</a:t>
            </a:r>
            <a:endParaRPr lang="en-AU" dirty="0"/>
          </a:p>
        </p:txBody>
      </p:sp>
      <p:sp>
        <p:nvSpPr>
          <p:cNvPr id="3" name="Content Placeholder 2"/>
          <p:cNvSpPr>
            <a:spLocks noGrp="1"/>
          </p:cNvSpPr>
          <p:nvPr>
            <p:ph idx="1"/>
          </p:nvPr>
        </p:nvSpPr>
        <p:spPr/>
        <p:txBody>
          <a:bodyPr/>
          <a:lstStyle/>
          <a:p>
            <a:r>
              <a:rPr lang="en-AU" dirty="0" smtClean="0"/>
              <a:t>God and immortality – the essential ingredients</a:t>
            </a:r>
          </a:p>
          <a:p>
            <a:r>
              <a:rPr lang="en-AU" dirty="0" smtClean="0"/>
              <a:t>Provides meaning</a:t>
            </a:r>
          </a:p>
          <a:p>
            <a:r>
              <a:rPr lang="en-AU" dirty="0" smtClean="0"/>
              <a:t>Life does not end at the grave</a:t>
            </a:r>
          </a:p>
          <a:p>
            <a:r>
              <a:rPr lang="en-AU" dirty="0" smtClean="0"/>
              <a:t>Live happily and consistently</a:t>
            </a: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Study Questions</a:t>
            </a:r>
            <a:endParaRPr lang="en-AU" dirty="0"/>
          </a:p>
        </p:txBody>
      </p:sp>
      <p:sp>
        <p:nvSpPr>
          <p:cNvPr id="3" name="Content Placeholder 2"/>
          <p:cNvSpPr>
            <a:spLocks noGrp="1"/>
          </p:cNvSpPr>
          <p:nvPr>
            <p:ph idx="1"/>
          </p:nvPr>
        </p:nvSpPr>
        <p:spPr/>
        <p:txBody>
          <a:bodyPr/>
          <a:lstStyle/>
          <a:p>
            <a:r>
              <a:rPr lang="en-AU" dirty="0" smtClean="0"/>
              <a:t>Do you take God for granted?</a:t>
            </a:r>
          </a:p>
          <a:p>
            <a:r>
              <a:rPr lang="en-AU" dirty="0" smtClean="0"/>
              <a:t>Do you question why you believe in God?</a:t>
            </a:r>
          </a:p>
          <a:p>
            <a:r>
              <a:rPr lang="en-AU" dirty="0" smtClean="0"/>
              <a:t>Is it tradition or the result of a search?</a:t>
            </a:r>
          </a:p>
          <a:p>
            <a:r>
              <a:rPr lang="en-AU" dirty="0" smtClean="0"/>
              <a:t>What are the consequences of God not existing?</a:t>
            </a:r>
          </a:p>
          <a:p>
            <a:r>
              <a:rPr lang="en-AU" dirty="0" smtClean="0"/>
              <a:t>What signs of cultural </a:t>
            </a:r>
            <a:r>
              <a:rPr lang="en-AU" smtClean="0"/>
              <a:t>deterioration </a:t>
            </a:r>
            <a:r>
              <a:rPr lang="en-AU" smtClean="0"/>
              <a:t>do </a:t>
            </a:r>
            <a:r>
              <a:rPr lang="en-AU" dirty="0" smtClean="0"/>
              <a:t>you see as the result of denying God’s existence?</a:t>
            </a: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a:t>
            </a:r>
            <a:endParaRPr lang="en-AU" dirty="0"/>
          </a:p>
        </p:txBody>
      </p:sp>
      <p:sp>
        <p:nvSpPr>
          <p:cNvPr id="3" name="Content Placeholder 2"/>
          <p:cNvSpPr>
            <a:spLocks noGrp="1"/>
          </p:cNvSpPr>
          <p:nvPr>
            <p:ph idx="1"/>
          </p:nvPr>
        </p:nvSpPr>
        <p:spPr>
          <a:xfrm>
            <a:off x="467544" y="2348880"/>
            <a:ext cx="8229600" cy="3535363"/>
          </a:xfrm>
        </p:spPr>
        <p:txBody>
          <a:bodyPr/>
          <a:lstStyle/>
          <a:p>
            <a:r>
              <a:rPr lang="en-AU" dirty="0" smtClean="0"/>
              <a:t>What are the benefits of knowing your life has meaning?</a:t>
            </a:r>
          </a:p>
          <a:p>
            <a:r>
              <a:rPr lang="en-AU" dirty="0" smtClean="0"/>
              <a:t>How do atheists justify holding values?</a:t>
            </a:r>
          </a:p>
          <a:p>
            <a:r>
              <a:rPr lang="en-AU" dirty="0" smtClean="0"/>
              <a:t>If everyone believed that values and duties were illusory, how would this affect:</a:t>
            </a:r>
          </a:p>
          <a:p>
            <a:pPr lvl="1"/>
            <a:r>
              <a:rPr lang="en-AU" dirty="0" smtClean="0"/>
              <a:t>Legal and justice system</a:t>
            </a:r>
          </a:p>
          <a:p>
            <a:pPr lvl="1"/>
            <a:r>
              <a:rPr lang="en-AU" dirty="0" smtClean="0"/>
              <a:t>Warfare</a:t>
            </a:r>
          </a:p>
          <a:p>
            <a:pPr lvl="1"/>
            <a:r>
              <a:rPr lang="en-AU" dirty="0" smtClean="0"/>
              <a:t>Social relationships</a:t>
            </a:r>
          </a:p>
          <a:p>
            <a:pPr lvl="1"/>
            <a:r>
              <a:rPr lang="en-AU" dirty="0" smtClean="0"/>
              <a:t>Business and commerce?</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a:t>
            </a:r>
            <a:endParaRPr lang="en-AU" dirty="0"/>
          </a:p>
        </p:txBody>
      </p:sp>
      <p:sp>
        <p:nvSpPr>
          <p:cNvPr id="3" name="Content Placeholder 2"/>
          <p:cNvSpPr>
            <a:spLocks noGrp="1"/>
          </p:cNvSpPr>
          <p:nvPr>
            <p:ph idx="1"/>
          </p:nvPr>
        </p:nvSpPr>
        <p:spPr/>
        <p:txBody>
          <a:bodyPr/>
          <a:lstStyle/>
          <a:p>
            <a:r>
              <a:rPr lang="en-AU" dirty="0" smtClean="0"/>
              <a:t>How did WW II affect Sartre’s views?</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Need</a:t>
            </a:r>
            <a:endParaRPr lang="en-AU" dirty="0"/>
          </a:p>
        </p:txBody>
      </p:sp>
      <p:sp>
        <p:nvSpPr>
          <p:cNvPr id="3" name="Content Placeholder 2"/>
          <p:cNvSpPr>
            <a:spLocks noGrp="1"/>
          </p:cNvSpPr>
          <p:nvPr>
            <p:ph idx="1"/>
          </p:nvPr>
        </p:nvSpPr>
        <p:spPr/>
        <p:txBody>
          <a:bodyPr/>
          <a:lstStyle/>
          <a:p>
            <a:r>
              <a:rPr lang="en-AU" dirty="0" smtClean="0"/>
              <a:t>Need to show people why it matters</a:t>
            </a:r>
          </a:p>
          <a:p>
            <a:r>
              <a:rPr lang="en-AU" dirty="0" smtClean="0"/>
              <a:t>Otherwise they won’t care</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is God? Definition</a:t>
            </a:r>
            <a:endParaRPr lang="en-AU" dirty="0"/>
          </a:p>
        </p:txBody>
      </p:sp>
      <p:sp>
        <p:nvSpPr>
          <p:cNvPr id="3" name="Content Placeholder 2"/>
          <p:cNvSpPr>
            <a:spLocks noGrp="1"/>
          </p:cNvSpPr>
          <p:nvPr>
            <p:ph idx="1"/>
          </p:nvPr>
        </p:nvSpPr>
        <p:spPr/>
        <p:txBody>
          <a:bodyPr/>
          <a:lstStyle/>
          <a:p>
            <a:r>
              <a:rPr lang="en-AU" dirty="0" smtClean="0"/>
              <a:t>All powerful</a:t>
            </a:r>
          </a:p>
          <a:p>
            <a:r>
              <a:rPr lang="en-AU" dirty="0" smtClean="0"/>
              <a:t>Perfectly good</a:t>
            </a:r>
          </a:p>
          <a:p>
            <a:r>
              <a:rPr lang="en-AU" dirty="0" smtClean="0"/>
              <a:t>Creator</a:t>
            </a:r>
          </a:p>
          <a:p>
            <a:r>
              <a:rPr lang="en-AU" dirty="0" smtClean="0"/>
              <a:t>Gives us eternal life</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God’s Gifts</a:t>
            </a:r>
            <a:endParaRPr lang="en-AU" dirty="0"/>
          </a:p>
        </p:txBody>
      </p:sp>
      <p:sp>
        <p:nvSpPr>
          <p:cNvPr id="3" name="Content Placeholder 2"/>
          <p:cNvSpPr>
            <a:spLocks noGrp="1"/>
          </p:cNvSpPr>
          <p:nvPr>
            <p:ph idx="1"/>
          </p:nvPr>
        </p:nvSpPr>
        <p:spPr/>
        <p:txBody>
          <a:bodyPr/>
          <a:lstStyle/>
          <a:p>
            <a:r>
              <a:rPr lang="en-AU" dirty="0" smtClean="0"/>
              <a:t>Meaning</a:t>
            </a:r>
          </a:p>
          <a:p>
            <a:pPr lvl="1"/>
            <a:r>
              <a:rPr lang="en-AU" dirty="0" smtClean="0"/>
              <a:t>Significance, why something matters</a:t>
            </a:r>
          </a:p>
          <a:p>
            <a:r>
              <a:rPr lang="en-AU" dirty="0" smtClean="0"/>
              <a:t>Value</a:t>
            </a:r>
          </a:p>
          <a:p>
            <a:pPr lvl="1"/>
            <a:r>
              <a:rPr lang="en-AU" dirty="0" smtClean="0"/>
              <a:t>Good and evil, right and wrong</a:t>
            </a:r>
          </a:p>
          <a:p>
            <a:r>
              <a:rPr lang="en-AU" dirty="0" smtClean="0"/>
              <a:t>Purpose</a:t>
            </a:r>
          </a:p>
          <a:p>
            <a:pPr lvl="1"/>
            <a:r>
              <a:rPr lang="en-AU" dirty="0" smtClean="0"/>
              <a:t>Goals, a reason for something</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if God does not exist?</a:t>
            </a:r>
            <a:endParaRPr lang="en-AU" dirty="0"/>
          </a:p>
        </p:txBody>
      </p:sp>
      <p:sp>
        <p:nvSpPr>
          <p:cNvPr id="3" name="Content Placeholder 2"/>
          <p:cNvSpPr>
            <a:spLocks noGrp="1"/>
          </p:cNvSpPr>
          <p:nvPr>
            <p:ph idx="1"/>
          </p:nvPr>
        </p:nvSpPr>
        <p:spPr/>
        <p:txBody>
          <a:bodyPr/>
          <a:lstStyle/>
          <a:p>
            <a:r>
              <a:rPr lang="en-AU" dirty="0" smtClean="0"/>
              <a:t>Meaning, value and purpose are illusions despite feelings and beliefs to the contrary</a:t>
            </a:r>
          </a:p>
          <a:p>
            <a:r>
              <a:rPr lang="en-AU" dirty="0" smtClean="0"/>
              <a:t>Life is absurd</a:t>
            </a:r>
          </a:p>
          <a:p>
            <a:r>
              <a:rPr lang="en-AU" dirty="0" smtClean="0"/>
              <a:t>Doomed to death – the threat of non-being</a:t>
            </a:r>
          </a:p>
          <a:p>
            <a:r>
              <a:rPr lang="en-AU" dirty="0" smtClean="0"/>
              <a:t>Universe will die – a universe in ruins</a:t>
            </a:r>
          </a:p>
          <a:p>
            <a:r>
              <a:rPr lang="en-AU" dirty="0" smtClean="0"/>
              <a:t>All accomplishments of civilisation are doomed</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Bertrand Russell – a Free Man’s Worship</a:t>
            </a:r>
            <a:endParaRPr lang="en-AU" dirty="0"/>
          </a:p>
        </p:txBody>
      </p:sp>
      <p:sp>
        <p:nvSpPr>
          <p:cNvPr id="3" name="Content Placeholder 2"/>
          <p:cNvSpPr>
            <a:spLocks noGrp="1"/>
          </p:cNvSpPr>
          <p:nvPr>
            <p:ph idx="1"/>
          </p:nvPr>
        </p:nvSpPr>
        <p:spPr/>
        <p:txBody>
          <a:bodyPr/>
          <a:lstStyle/>
          <a:p>
            <a:r>
              <a:rPr lang="en-AU" sz="1800" dirty="0" smtClean="0"/>
              <a:t>That man is the product of causes which had no prevision of the end they were achieving; that his origin, his growth, his hopes and fears, his loves and his beliefs, are but the outcome of accidental collocations of atoms; that no fire, no heroism, no intensity of thought and feeling, can preserve an individual life beyond the grave; that all the labours of the ages, all the devotion, all the inspiration, all the noonday brightness of human genius, are destined to extinction in the vast death of the solar system, and that the whole temple of man’s achievement must inevitably be buried beneath the debris of a universe in ruins — all these things, if not quite beyond dispute, are yet so nearly certain that no philosophy which rejects them can hope to stand. Only within the scaffolding of these truths, only on the firm foundation of unyielding despair, can the soul’s salvation henceforth be safely built.</a:t>
            </a:r>
          </a:p>
          <a:p>
            <a:endParaRPr lang="en-A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Meaning</a:t>
            </a:r>
            <a:endParaRPr lang="en-AU" dirty="0"/>
          </a:p>
        </p:txBody>
      </p:sp>
      <p:sp>
        <p:nvSpPr>
          <p:cNvPr id="3" name="Content Placeholder 2"/>
          <p:cNvSpPr>
            <a:spLocks noGrp="1"/>
          </p:cNvSpPr>
          <p:nvPr>
            <p:ph idx="1"/>
          </p:nvPr>
        </p:nvSpPr>
        <p:spPr/>
        <p:txBody>
          <a:bodyPr/>
          <a:lstStyle/>
          <a:p>
            <a:r>
              <a:rPr lang="en-AU" dirty="0" smtClean="0"/>
              <a:t>After we die, does anything matter?</a:t>
            </a:r>
          </a:p>
          <a:p>
            <a:r>
              <a:rPr lang="en-AU" dirty="0" smtClean="0"/>
              <a:t>No better than mosquitoes</a:t>
            </a:r>
          </a:p>
          <a:p>
            <a:r>
              <a:rPr lang="en-AU" dirty="0" smtClean="0"/>
              <a:t>All our achievements come to nothing</a:t>
            </a:r>
          </a:p>
          <a:p>
            <a:r>
              <a:rPr lang="en-AU" dirty="0" smtClean="0"/>
              <a:t>Without God even immortality would be meaningless – marooned astronaut</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Value</a:t>
            </a:r>
            <a:endParaRPr lang="en-AU" dirty="0"/>
          </a:p>
        </p:txBody>
      </p:sp>
      <p:sp>
        <p:nvSpPr>
          <p:cNvPr id="3" name="Content Placeholder 2"/>
          <p:cNvSpPr>
            <a:spLocks noGrp="1"/>
          </p:cNvSpPr>
          <p:nvPr>
            <p:ph idx="1"/>
          </p:nvPr>
        </p:nvSpPr>
        <p:spPr/>
        <p:txBody>
          <a:bodyPr/>
          <a:lstStyle/>
          <a:p>
            <a:r>
              <a:rPr lang="en-AU" dirty="0" smtClean="0"/>
              <a:t>Stalin or Mother Theresa – who cares?</a:t>
            </a:r>
          </a:p>
          <a:p>
            <a:r>
              <a:rPr lang="en-AU" dirty="0" smtClean="0"/>
              <a:t>All things are permitted (Dostoyevsky)</a:t>
            </a:r>
          </a:p>
          <a:p>
            <a:r>
              <a:rPr lang="en-AU" dirty="0" smtClean="0"/>
              <a:t>Unlimited brutality</a:t>
            </a:r>
          </a:p>
          <a:p>
            <a:r>
              <a:rPr lang="en-AU" dirty="0" smtClean="0"/>
              <a:t>Self interest can conflict with morality</a:t>
            </a:r>
          </a:p>
          <a:p>
            <a:r>
              <a:rPr lang="en-AU" dirty="0" smtClean="0"/>
              <a:t>No logical connection between atheism and doing evil (Dawkins)</a:t>
            </a:r>
          </a:p>
          <a:p>
            <a:r>
              <a:rPr lang="en-AU" dirty="0" smtClean="0"/>
              <a:t>No logical connection between atheism and doing good</a:t>
            </a:r>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Value...</a:t>
            </a:r>
            <a:endParaRPr lang="en-AU" dirty="0"/>
          </a:p>
        </p:txBody>
      </p:sp>
      <p:sp>
        <p:nvSpPr>
          <p:cNvPr id="3" name="Content Placeholder 2"/>
          <p:cNvSpPr>
            <a:spLocks noGrp="1"/>
          </p:cNvSpPr>
          <p:nvPr>
            <p:ph idx="1"/>
          </p:nvPr>
        </p:nvSpPr>
        <p:spPr/>
        <p:txBody>
          <a:bodyPr/>
          <a:lstStyle/>
          <a:p>
            <a:r>
              <a:rPr lang="en-AU" dirty="0" smtClean="0"/>
              <a:t>No objective standard of right and wrong</a:t>
            </a:r>
          </a:p>
          <a:p>
            <a:r>
              <a:rPr lang="en-AU" dirty="0" smtClean="0"/>
              <a:t>Personal taste or social conditioning</a:t>
            </a:r>
          </a:p>
          <a:p>
            <a:r>
              <a:rPr lang="en-AU" dirty="0" smtClean="0"/>
              <a:t>Humans differ from animals only by degree</a:t>
            </a:r>
          </a:p>
          <a:p>
            <a:r>
              <a:rPr lang="en-AU" dirty="0" smtClean="0"/>
              <a:t>“There is at bottom no design, no purpose, no evil, no good, nothing but pointless indifference... We are machines for propagating DNA... It is every living objects sole reason for being” (Dawkins)</a:t>
            </a:r>
            <a:endParaRPr lang="en-AU" dirty="0"/>
          </a:p>
        </p:txBody>
      </p:sp>
    </p:spTree>
  </p:cSld>
  <p:clrMapOvr>
    <a:masterClrMapping/>
  </p:clrMapOvr>
</p:sld>
</file>

<file path=ppt/theme/theme1.xml><?xml version="1.0" encoding="utf-8"?>
<a:theme xmlns:a="http://schemas.openxmlformats.org/drawingml/2006/main" name="Reasonable Fait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Reasonable Faith</Template>
  <TotalTime>152</TotalTime>
  <Words>739</Words>
  <Application>Microsoft Office PowerPoint</Application>
  <PresentationFormat>On-screen Show (4:3)</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Reasonable Faith</vt:lpstr>
      <vt:lpstr>On Guard</vt:lpstr>
      <vt:lpstr>The Need</vt:lpstr>
      <vt:lpstr>Who is God? Definition</vt:lpstr>
      <vt:lpstr>God’s Gifts</vt:lpstr>
      <vt:lpstr>What if God does not exist?</vt:lpstr>
      <vt:lpstr>Bertrand Russell – a Free Man’s Worship</vt:lpstr>
      <vt:lpstr>No Meaning</vt:lpstr>
      <vt:lpstr>No Value</vt:lpstr>
      <vt:lpstr>No Value...</vt:lpstr>
      <vt:lpstr>No Ultimate Purpose</vt:lpstr>
      <vt:lpstr>Ecclesiastes 3:19-20</vt:lpstr>
      <vt:lpstr>Steven Weinberg</vt:lpstr>
      <vt:lpstr>Living in Denial</vt:lpstr>
      <vt:lpstr>Denial</vt:lpstr>
      <vt:lpstr>Biblical Christianity</vt:lpstr>
      <vt:lpstr>Study Questions</vt:lpstr>
      <vt:lpstr>Questions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Guard</dc:title>
  <dc:creator>Kevin Rogers</dc:creator>
  <cp:lastModifiedBy>Kevin Rogers</cp:lastModifiedBy>
  <cp:revision>23</cp:revision>
  <dcterms:created xsi:type="dcterms:W3CDTF">2012-09-04T10:01:29Z</dcterms:created>
  <dcterms:modified xsi:type="dcterms:W3CDTF">2012-09-11T12:58:18Z</dcterms:modified>
</cp:coreProperties>
</file>