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59" r:id="rId9"/>
    <p:sldId id="264" r:id="rId10"/>
    <p:sldId id="265" r:id="rId11"/>
    <p:sldId id="266" r:id="rId12"/>
    <p:sldId id="267" r:id="rId13"/>
    <p:sldId id="268" r:id="rId14"/>
    <p:sldId id="269" r:id="rId15"/>
    <p:sldId id="270" r:id="rId16"/>
    <p:sldId id="271" r:id="rId17"/>
    <p:sldId id="272" r:id="rId18"/>
    <p:sldId id="273" r:id="rId19"/>
    <p:sldId id="274" r:id="rId20"/>
    <p:sldId id="281" r:id="rId21"/>
    <p:sldId id="279" r:id="rId22"/>
    <p:sldId id="280"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8000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rgbClr val="800000"/>
                </a:solidFill>
                <a:effectLst>
                  <a:outerShdw blurRad="50800" dist="38100" dir="2700000" algn="tl"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5" name="Footer Placeholder 4"/>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5" name="Footer Placeholder 4"/>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47800"/>
            <a:ext cx="2057400" cy="46783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678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5" name="Footer Placeholder 4"/>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5" name="Footer Placeholder 4"/>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5" name="Footer Placeholder 4"/>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6" name="Footer Placeholder 5"/>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33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193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133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8193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8" name="Footer Placeholder 7"/>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9" name="Slide Number Placeholder 8"/>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4" name="Footer Placeholder 3"/>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5" name="Slide Number Placeholder 4"/>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3" name="Footer Placeholder 2"/>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4" name="Slide Number Placeholder 3"/>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206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295400"/>
            <a:ext cx="5111750" cy="4830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14600"/>
            <a:ext cx="3008313"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6" name="Footer Placeholder 5"/>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371599"/>
            <a:ext cx="5486400" cy="33559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A8DF5E8-2BF5-46E9-B4A3-380D1C1F974A}" type="datetimeFigureOut">
              <a:rPr lang="en-AU" smtClean="0"/>
              <a:pPr/>
              <a:t>27/09/2012</a:t>
            </a:fld>
            <a:endParaRPr lang="en-AU"/>
          </a:p>
        </p:txBody>
      </p:sp>
      <p:sp>
        <p:nvSpPr>
          <p:cNvPr id="6" name="Footer Placeholder 5"/>
          <p:cNvSpPr>
            <a:spLocks noGrp="1"/>
          </p:cNvSpPr>
          <p:nvPr>
            <p:ph type="ftr" sz="quarter" idx="11"/>
          </p:nvPr>
        </p:nvSpPr>
        <p:spPr>
          <a:xfrm>
            <a:off x="3124200" y="6324600"/>
            <a:ext cx="2895600" cy="365125"/>
          </a:xfrm>
          <a:prstGeom prst="rect">
            <a:avLst/>
          </a:prstGeom>
        </p:spPr>
        <p:txBody>
          <a:bodyPr/>
          <a:lstStyle>
            <a:lvl1pPr fontAlgn="auto">
              <a:spcBef>
                <a:spcPts val="0"/>
              </a:spcBef>
              <a:spcAft>
                <a:spcPts val="0"/>
              </a:spcAft>
              <a:defRPr>
                <a:latin typeface="+mn-lt"/>
                <a:cs typeface="+mn-cs"/>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A540E351-D651-4632-9F40-EDE17AAC941C}"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0"/>
            <a:ext cx="8229600" cy="1143000"/>
          </a:xfrm>
          <a:prstGeom prst="rect">
            <a:avLst/>
          </a:prstGeom>
          <a:noFill/>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2590800"/>
            <a:ext cx="8229600" cy="3535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24840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5A8DF5E8-2BF5-46E9-B4A3-380D1C1F974A}" type="datetimeFigureOut">
              <a:rPr lang="en-AU" smtClean="0"/>
              <a:pPr/>
              <a:t>27/09/2012</a:t>
            </a:fld>
            <a:endParaRPr lang="en-AU"/>
          </a:p>
        </p:txBody>
      </p:sp>
      <p:sp>
        <p:nvSpPr>
          <p:cNvPr id="6" name="Slide Number Placeholder 5"/>
          <p:cNvSpPr>
            <a:spLocks noGrp="1"/>
          </p:cNvSpPr>
          <p:nvPr>
            <p:ph type="sldNum" sz="quarter" idx="4"/>
          </p:nvPr>
        </p:nvSpPr>
        <p:spPr>
          <a:xfrm>
            <a:off x="6553200" y="624840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A540E351-D651-4632-9F40-EDE17AAC941C}"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3600" kern="1200">
          <a:solidFill>
            <a:srgbClr val="622F08"/>
          </a:solidFill>
          <a:effectLst>
            <a:outerShdw blurRad="50800" dist="12700" dir="2700000" algn="tl" rotWithShape="0">
              <a:prstClr val="black">
                <a:alpha val="66000"/>
              </a:prstClr>
            </a:outerShdw>
          </a:effectLst>
          <a:latin typeface="Georgia" pitchFamily="18" charset="0"/>
          <a:ea typeface="+mj-ea"/>
          <a:cs typeface="+mj-cs"/>
        </a:defRPr>
      </a:lvl1pPr>
      <a:lvl2pPr algn="ctr" rtl="0" eaLnBrk="1" fontAlgn="base" hangingPunct="1">
        <a:spcBef>
          <a:spcPct val="0"/>
        </a:spcBef>
        <a:spcAft>
          <a:spcPct val="0"/>
        </a:spcAft>
        <a:defRPr sz="3600">
          <a:solidFill>
            <a:srgbClr val="622F08"/>
          </a:solidFill>
          <a:latin typeface="Georgia" pitchFamily="18" charset="0"/>
        </a:defRPr>
      </a:lvl2pPr>
      <a:lvl3pPr algn="ctr" rtl="0" eaLnBrk="1" fontAlgn="base" hangingPunct="1">
        <a:spcBef>
          <a:spcPct val="0"/>
        </a:spcBef>
        <a:spcAft>
          <a:spcPct val="0"/>
        </a:spcAft>
        <a:defRPr sz="3600">
          <a:solidFill>
            <a:srgbClr val="622F08"/>
          </a:solidFill>
          <a:latin typeface="Georgia" pitchFamily="18" charset="0"/>
        </a:defRPr>
      </a:lvl3pPr>
      <a:lvl4pPr algn="ctr" rtl="0" eaLnBrk="1" fontAlgn="base" hangingPunct="1">
        <a:spcBef>
          <a:spcPct val="0"/>
        </a:spcBef>
        <a:spcAft>
          <a:spcPct val="0"/>
        </a:spcAft>
        <a:defRPr sz="3600">
          <a:solidFill>
            <a:srgbClr val="622F08"/>
          </a:solidFill>
          <a:latin typeface="Georgia" pitchFamily="18" charset="0"/>
        </a:defRPr>
      </a:lvl4pPr>
      <a:lvl5pPr algn="ctr" rtl="0" eaLnBrk="1" fontAlgn="base" hangingPunct="1">
        <a:spcBef>
          <a:spcPct val="0"/>
        </a:spcBef>
        <a:spcAft>
          <a:spcPct val="0"/>
        </a:spcAft>
        <a:defRPr sz="3600">
          <a:solidFill>
            <a:srgbClr val="622F08"/>
          </a:solidFill>
          <a:latin typeface="Georgia" pitchFamily="18" charset="0"/>
        </a:defRPr>
      </a:lvl5pPr>
      <a:lvl6pPr marL="457200" algn="ctr" rtl="0" eaLnBrk="1" fontAlgn="base" hangingPunct="1">
        <a:spcBef>
          <a:spcPct val="0"/>
        </a:spcBef>
        <a:spcAft>
          <a:spcPct val="0"/>
        </a:spcAft>
        <a:defRPr sz="3600">
          <a:solidFill>
            <a:srgbClr val="622F08"/>
          </a:solidFill>
          <a:latin typeface="Georgia" pitchFamily="18" charset="0"/>
        </a:defRPr>
      </a:lvl6pPr>
      <a:lvl7pPr marL="914400" algn="ctr" rtl="0" eaLnBrk="1" fontAlgn="base" hangingPunct="1">
        <a:spcBef>
          <a:spcPct val="0"/>
        </a:spcBef>
        <a:spcAft>
          <a:spcPct val="0"/>
        </a:spcAft>
        <a:defRPr sz="3600">
          <a:solidFill>
            <a:srgbClr val="622F08"/>
          </a:solidFill>
          <a:latin typeface="Georgia" pitchFamily="18" charset="0"/>
        </a:defRPr>
      </a:lvl7pPr>
      <a:lvl8pPr marL="1371600" algn="ctr" rtl="0" eaLnBrk="1" fontAlgn="base" hangingPunct="1">
        <a:spcBef>
          <a:spcPct val="0"/>
        </a:spcBef>
        <a:spcAft>
          <a:spcPct val="0"/>
        </a:spcAft>
        <a:defRPr sz="3600">
          <a:solidFill>
            <a:srgbClr val="622F08"/>
          </a:solidFill>
          <a:latin typeface="Georgia" pitchFamily="18" charset="0"/>
        </a:defRPr>
      </a:lvl8pPr>
      <a:lvl9pPr marL="1828800" algn="ctr" rtl="0" eaLnBrk="1" fontAlgn="base" hangingPunct="1">
        <a:spcBef>
          <a:spcPct val="0"/>
        </a:spcBef>
        <a:spcAft>
          <a:spcPct val="0"/>
        </a:spcAft>
        <a:defRPr sz="3600">
          <a:solidFill>
            <a:srgbClr val="622F08"/>
          </a:solidFill>
          <a:latin typeface="Georgia" pitchFamily="18"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800000"/>
          </a:solidFill>
          <a:latin typeface="Georgia" pitchFamily="18" charset="0"/>
          <a:ea typeface="+mn-ea"/>
          <a:cs typeface="+mn-cs"/>
        </a:defRPr>
      </a:lvl1pPr>
      <a:lvl2pPr marL="742950" indent="-285750" algn="l" rtl="0" eaLnBrk="1" fontAlgn="base" hangingPunct="1">
        <a:spcBef>
          <a:spcPct val="20000"/>
        </a:spcBef>
        <a:spcAft>
          <a:spcPct val="0"/>
        </a:spcAft>
        <a:buFont typeface="Arial" charset="0"/>
        <a:buChar char="–"/>
        <a:defRPr sz="2400" kern="1200">
          <a:solidFill>
            <a:srgbClr val="800000"/>
          </a:solidFill>
          <a:latin typeface="Georgia" pitchFamily="18" charset="0"/>
          <a:ea typeface="+mn-ea"/>
          <a:cs typeface="+mn-cs"/>
        </a:defRPr>
      </a:lvl2pPr>
      <a:lvl3pPr marL="1143000" indent="-228600" algn="l" rtl="0" eaLnBrk="1" fontAlgn="base" hangingPunct="1">
        <a:spcBef>
          <a:spcPct val="20000"/>
        </a:spcBef>
        <a:spcAft>
          <a:spcPct val="0"/>
        </a:spcAft>
        <a:buFont typeface="Arial" charset="0"/>
        <a:buChar char="•"/>
        <a:defRPr sz="2000" kern="1200">
          <a:solidFill>
            <a:srgbClr val="800000"/>
          </a:solidFill>
          <a:latin typeface="Georgia" pitchFamily="18" charset="0"/>
          <a:ea typeface="+mn-ea"/>
          <a:cs typeface="+mn-cs"/>
        </a:defRPr>
      </a:lvl3pPr>
      <a:lvl4pPr marL="1600200" indent="-228600" algn="l" rtl="0" eaLnBrk="1" fontAlgn="base" hangingPunct="1">
        <a:spcBef>
          <a:spcPct val="20000"/>
        </a:spcBef>
        <a:spcAft>
          <a:spcPct val="0"/>
        </a:spcAft>
        <a:buFont typeface="Arial" charset="0"/>
        <a:buChar char="–"/>
        <a:defRPr kern="1200">
          <a:solidFill>
            <a:srgbClr val="800000"/>
          </a:solidFill>
          <a:latin typeface="Georgia" pitchFamily="18" charset="0"/>
          <a:ea typeface="+mn-ea"/>
          <a:cs typeface="+mn-cs"/>
        </a:defRPr>
      </a:lvl4pPr>
      <a:lvl5pPr marL="2057400" indent="-228600" algn="l" rtl="0" eaLnBrk="1" fontAlgn="base" hangingPunct="1">
        <a:spcBef>
          <a:spcPct val="20000"/>
        </a:spcBef>
        <a:spcAft>
          <a:spcPct val="0"/>
        </a:spcAft>
        <a:buFont typeface="Arial" charset="0"/>
        <a:buChar char="»"/>
        <a:defRPr kern="1200">
          <a:solidFill>
            <a:srgbClr val="800000"/>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Why Does Anything at all Exist?</a:t>
            </a:r>
            <a:endParaRPr lang="en-AU" dirty="0"/>
          </a:p>
        </p:txBody>
      </p:sp>
      <p:sp>
        <p:nvSpPr>
          <p:cNvPr id="3" name="Subtitle 2"/>
          <p:cNvSpPr>
            <a:spLocks noGrp="1"/>
          </p:cNvSpPr>
          <p:nvPr>
            <p:ph type="subTitle" idx="1"/>
          </p:nvPr>
        </p:nvSpPr>
        <p:spPr>
          <a:xfrm>
            <a:off x="467544" y="3886200"/>
            <a:ext cx="8208912" cy="1752600"/>
          </a:xfrm>
        </p:spPr>
        <p:txBody>
          <a:bodyPr/>
          <a:lstStyle/>
          <a:p>
            <a:r>
              <a:rPr lang="en-AU" dirty="0" smtClean="0"/>
              <a:t>Why is there something rather than nothing?</a:t>
            </a:r>
          </a:p>
          <a:p>
            <a:r>
              <a:rPr lang="en-AU" dirty="0" smtClean="0"/>
              <a:t>Leibniz - the principle of sufficient reason</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Necessary beings</a:t>
            </a:r>
            <a:endParaRPr lang="en-AU" dirty="0"/>
          </a:p>
        </p:txBody>
      </p:sp>
      <p:sp>
        <p:nvSpPr>
          <p:cNvPr id="3" name="Content Placeholder 2"/>
          <p:cNvSpPr>
            <a:spLocks noGrp="1"/>
          </p:cNvSpPr>
          <p:nvPr>
            <p:ph idx="1"/>
          </p:nvPr>
        </p:nvSpPr>
        <p:spPr/>
        <p:txBody>
          <a:bodyPr/>
          <a:lstStyle/>
          <a:p>
            <a:r>
              <a:rPr lang="en-AU" dirty="0" smtClean="0"/>
              <a:t>Exist by a necessity of their own nature</a:t>
            </a:r>
          </a:p>
          <a:p>
            <a:r>
              <a:rPr lang="en-AU" dirty="0" smtClean="0"/>
              <a:t>Impossible for them not to exist</a:t>
            </a:r>
          </a:p>
          <a:p>
            <a:r>
              <a:rPr lang="en-AU" dirty="0" smtClean="0"/>
              <a:t>Abstract mathematical objects:</a:t>
            </a:r>
          </a:p>
          <a:p>
            <a:pPr lvl="1"/>
            <a:r>
              <a:rPr lang="en-AU" dirty="0" smtClean="0"/>
              <a:t>Numbers, sets, shapes</a:t>
            </a:r>
          </a:p>
          <a:p>
            <a:r>
              <a:rPr lang="en-AU" dirty="0" smtClean="0"/>
              <a:t>Not caused to exist by something else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Contingent beings</a:t>
            </a:r>
            <a:endParaRPr lang="en-AU" dirty="0"/>
          </a:p>
        </p:txBody>
      </p:sp>
      <p:sp>
        <p:nvSpPr>
          <p:cNvPr id="3" name="Content Placeholder 2"/>
          <p:cNvSpPr>
            <a:spLocks noGrp="1"/>
          </p:cNvSpPr>
          <p:nvPr>
            <p:ph idx="1"/>
          </p:nvPr>
        </p:nvSpPr>
        <p:spPr/>
        <p:txBody>
          <a:bodyPr/>
          <a:lstStyle/>
          <a:p>
            <a:r>
              <a:rPr lang="en-AU" dirty="0" smtClean="0"/>
              <a:t>Caused to exist by something else</a:t>
            </a:r>
          </a:p>
          <a:p>
            <a:r>
              <a:rPr lang="en-AU" dirty="0" smtClean="0"/>
              <a:t>Don’t exist necessarily</a:t>
            </a:r>
          </a:p>
          <a:p>
            <a:r>
              <a:rPr lang="en-AU" dirty="0" smtClean="0"/>
              <a:t>Exist because something else produced them</a:t>
            </a:r>
          </a:p>
          <a:p>
            <a:r>
              <a:rPr lang="en-AU" dirty="0" smtClean="0"/>
              <a:t>Physical objects:</a:t>
            </a:r>
          </a:p>
          <a:p>
            <a:pPr lvl="1"/>
            <a:r>
              <a:rPr lang="en-AU" dirty="0" smtClean="0"/>
              <a:t>People</a:t>
            </a:r>
          </a:p>
          <a:p>
            <a:pPr lvl="1"/>
            <a:r>
              <a:rPr lang="en-AU" dirty="0" smtClean="0"/>
              <a:t>Planets</a:t>
            </a:r>
          </a:p>
          <a:p>
            <a:pPr lvl="1"/>
            <a:r>
              <a:rPr lang="en-AU" dirty="0" smtClean="0"/>
              <a:t>Galaxies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Premise 1 Expanded</a:t>
            </a:r>
            <a:endParaRPr lang="en-AU" dirty="0"/>
          </a:p>
        </p:txBody>
      </p:sp>
      <p:sp>
        <p:nvSpPr>
          <p:cNvPr id="3" name="Content Placeholder 2"/>
          <p:cNvSpPr>
            <a:spLocks noGrp="1"/>
          </p:cNvSpPr>
          <p:nvPr>
            <p:ph idx="1"/>
          </p:nvPr>
        </p:nvSpPr>
        <p:spPr/>
        <p:txBody>
          <a:bodyPr/>
          <a:lstStyle/>
          <a:p>
            <a:pPr marL="342900" lvl="1" indent="-342900">
              <a:buFont typeface="Arial" charset="0"/>
              <a:buChar char="•"/>
            </a:pPr>
            <a:r>
              <a:rPr lang="en-AU" dirty="0" smtClean="0"/>
              <a:t>Everything that exists has an explanation of its existence, either due to the necessity of its own nature or due to an external cause</a:t>
            </a:r>
          </a:p>
          <a:p>
            <a:pPr marL="342900" lvl="1" indent="-342900">
              <a:buFont typeface="Arial" charset="0"/>
              <a:buChar char="•"/>
            </a:pPr>
            <a:r>
              <a:rPr lang="en-AU" dirty="0" smtClean="0"/>
              <a:t>Impossible for God to have a cause</a:t>
            </a:r>
          </a:p>
          <a:p>
            <a:pPr marL="342900" lvl="1" indent="-342900">
              <a:buFont typeface="Arial" charset="0"/>
              <a:buChar char="•"/>
            </a:pPr>
            <a:r>
              <a:rPr lang="en-AU" dirty="0" smtClean="0"/>
              <a:t>Leibniz’s argument is really for God as a necessary, uncaused being</a:t>
            </a:r>
          </a:p>
          <a:p>
            <a:pPr marL="342900" lvl="1" indent="-342900">
              <a:buFont typeface="Arial" charset="0"/>
              <a:buChar char="•"/>
            </a:pPr>
            <a:r>
              <a:rPr lang="en-AU" dirty="0" smtClean="0"/>
              <a:t>Helps to define and constrain what we mean by “God”</a:t>
            </a: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Atheist alternatives to premise 1</a:t>
            </a:r>
            <a:endParaRPr lang="en-AU" dirty="0"/>
          </a:p>
        </p:txBody>
      </p:sp>
      <p:sp>
        <p:nvSpPr>
          <p:cNvPr id="3" name="Content Placeholder 2"/>
          <p:cNvSpPr>
            <a:spLocks noGrp="1"/>
          </p:cNvSpPr>
          <p:nvPr>
            <p:ph idx="1"/>
          </p:nvPr>
        </p:nvSpPr>
        <p:spPr/>
        <p:txBody>
          <a:bodyPr/>
          <a:lstStyle/>
          <a:p>
            <a:r>
              <a:rPr lang="en-AU" dirty="0" smtClean="0"/>
              <a:t>Premise 1 is true of everything in the universe, but not the universe itself</a:t>
            </a:r>
          </a:p>
          <a:p>
            <a:r>
              <a:rPr lang="en-AU" dirty="0" smtClean="0"/>
              <a:t>It is impossible for the universe to have an explanation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Premise 1 is true of everything in the universe, but not the universe itself</a:t>
            </a:r>
            <a:br>
              <a:rPr lang="en-AU" dirty="0" smtClean="0"/>
            </a:br>
            <a:endParaRPr lang="en-AU" dirty="0"/>
          </a:p>
        </p:txBody>
      </p:sp>
      <p:sp>
        <p:nvSpPr>
          <p:cNvPr id="3" name="Content Placeholder 2"/>
          <p:cNvSpPr>
            <a:spLocks noGrp="1"/>
          </p:cNvSpPr>
          <p:nvPr>
            <p:ph idx="1"/>
          </p:nvPr>
        </p:nvSpPr>
        <p:spPr/>
        <p:txBody>
          <a:bodyPr/>
          <a:lstStyle/>
          <a:p>
            <a:r>
              <a:rPr lang="en-AU" dirty="0" smtClean="0"/>
              <a:t>Arbitrary to claim that the universe is an exception</a:t>
            </a:r>
          </a:p>
          <a:p>
            <a:r>
              <a:rPr lang="en-AU" dirty="0" smtClean="0"/>
              <a:t>Leibniz did not exclude God from premise 1</a:t>
            </a:r>
          </a:p>
          <a:p>
            <a:r>
              <a:rPr lang="en-AU" dirty="0" smtClean="0"/>
              <a:t>Unscientific – modern cosmology is devoted to a search for an explanation of the universe’s existence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It is impossible for the universe to have an explanation</a:t>
            </a:r>
            <a:endParaRPr lang="en-AU" dirty="0"/>
          </a:p>
        </p:txBody>
      </p:sp>
      <p:sp>
        <p:nvSpPr>
          <p:cNvPr id="3" name="Content Placeholder 2"/>
          <p:cNvSpPr>
            <a:spLocks noGrp="1"/>
          </p:cNvSpPr>
          <p:nvPr>
            <p:ph idx="1"/>
          </p:nvPr>
        </p:nvSpPr>
        <p:spPr/>
        <p:txBody>
          <a:bodyPr/>
          <a:lstStyle/>
          <a:p>
            <a:r>
              <a:rPr lang="en-AU" dirty="0" smtClean="0"/>
              <a:t>The explanation of the universe would have to be a prior state of affairs in which the universe did not exist</a:t>
            </a:r>
          </a:p>
          <a:p>
            <a:r>
              <a:rPr lang="en-AU" dirty="0" smtClean="0"/>
              <a:t>This would be nothingness. Nothingness cannot cause anything. Therefore the universe exists inexplicably.</a:t>
            </a:r>
          </a:p>
          <a:p>
            <a:r>
              <a:rPr lang="en-AU" dirty="0" smtClean="0"/>
              <a:t>Assumes atheism is true. Begging the question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Premise 2:If the universe has an explanation of its existence, that explanation is God</a:t>
            </a:r>
            <a:endParaRPr lang="en-AU" dirty="0"/>
          </a:p>
        </p:txBody>
      </p:sp>
      <p:sp>
        <p:nvSpPr>
          <p:cNvPr id="3" name="Content Placeholder 2"/>
          <p:cNvSpPr>
            <a:spLocks noGrp="1"/>
          </p:cNvSpPr>
          <p:nvPr>
            <p:ph idx="1"/>
          </p:nvPr>
        </p:nvSpPr>
        <p:spPr/>
        <p:txBody>
          <a:bodyPr/>
          <a:lstStyle/>
          <a:p>
            <a:pPr marL="342900" lvl="1" indent="-342900">
              <a:buFont typeface="Arial" charset="0"/>
              <a:buChar char="•"/>
            </a:pPr>
            <a:r>
              <a:rPr lang="en-AU" dirty="0" smtClean="0"/>
              <a:t>Atheists typically argue: If atheism is true, then the universe has no explanation of its existence.</a:t>
            </a:r>
          </a:p>
          <a:p>
            <a:pPr marL="342900" lvl="1" indent="-342900">
              <a:buFont typeface="Arial" charset="0"/>
              <a:buChar char="•"/>
            </a:pPr>
            <a:r>
              <a:rPr lang="en-AU" dirty="0" smtClean="0"/>
              <a:t>Thus if there is an explanation of the universe, then atheism is false.</a:t>
            </a:r>
          </a:p>
          <a:p>
            <a:pPr marL="342900" lvl="1" indent="-342900">
              <a:buFont typeface="Arial" charset="0"/>
              <a:buChar char="•"/>
            </a:pPr>
            <a:r>
              <a:rPr lang="en-AU" dirty="0" smtClean="0"/>
              <a:t>Based on the following rule of logic: </a:t>
            </a:r>
          </a:p>
          <a:p>
            <a:pPr marL="742950" lvl="2" indent="-342900"/>
            <a:r>
              <a:rPr lang="en-AU" dirty="0" smtClean="0"/>
              <a:t>If P=&gt; Q, then “not Q” =&gt; “not P”</a:t>
            </a:r>
          </a:p>
          <a:p>
            <a:pPr marL="742950" lvl="2" indent="-342900"/>
            <a:r>
              <a:rPr lang="en-AU" dirty="0" smtClean="0"/>
              <a:t>E.g. If it is raining there are clouds. Thus if there are no clouds then it is not raining.</a:t>
            </a: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Further support for premise 2</a:t>
            </a:r>
            <a:endParaRPr lang="en-AU" dirty="0"/>
          </a:p>
        </p:txBody>
      </p:sp>
      <p:sp>
        <p:nvSpPr>
          <p:cNvPr id="3" name="Content Placeholder 2"/>
          <p:cNvSpPr>
            <a:spLocks noGrp="1"/>
          </p:cNvSpPr>
          <p:nvPr>
            <p:ph idx="1"/>
          </p:nvPr>
        </p:nvSpPr>
        <p:spPr/>
        <p:txBody>
          <a:bodyPr/>
          <a:lstStyle/>
          <a:p>
            <a:r>
              <a:rPr lang="en-AU" dirty="0" smtClean="0"/>
              <a:t>Universe consists of space, time, matter and energy</a:t>
            </a:r>
          </a:p>
          <a:p>
            <a:r>
              <a:rPr lang="en-AU" dirty="0" smtClean="0"/>
              <a:t>The cause of the universe must be non-physical, immaterial and beyond space and time</a:t>
            </a:r>
          </a:p>
          <a:p>
            <a:r>
              <a:rPr lang="en-AU" dirty="0" smtClean="0"/>
              <a:t>Abstract objects have no causal relationships</a:t>
            </a:r>
          </a:p>
          <a:p>
            <a:r>
              <a:rPr lang="en-AU" dirty="0" smtClean="0"/>
              <a:t>The cause of the universe must be a transcendent mind</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Atheist Alternative to Premise 2: </a:t>
            </a:r>
            <a:br>
              <a:rPr lang="en-AU" dirty="0" smtClean="0"/>
            </a:br>
            <a:r>
              <a:rPr lang="en-AU" dirty="0" smtClean="0"/>
              <a:t>The universe exists necessarily</a:t>
            </a:r>
            <a:endParaRPr lang="en-AU" dirty="0"/>
          </a:p>
        </p:txBody>
      </p:sp>
      <p:sp>
        <p:nvSpPr>
          <p:cNvPr id="3" name="Content Placeholder 2"/>
          <p:cNvSpPr>
            <a:spLocks noGrp="1"/>
          </p:cNvSpPr>
          <p:nvPr>
            <p:ph idx="1"/>
          </p:nvPr>
        </p:nvSpPr>
        <p:spPr/>
        <p:txBody>
          <a:bodyPr/>
          <a:lstStyle/>
          <a:p>
            <a:r>
              <a:rPr lang="en-AU" dirty="0" smtClean="0"/>
              <a:t>This view not taken seriously for the following reasons</a:t>
            </a:r>
          </a:p>
          <a:p>
            <a:pPr lvl="1"/>
            <a:r>
              <a:rPr lang="en-AU" dirty="0" smtClean="0"/>
              <a:t>None of the universe’s components seem to exist necessarily</a:t>
            </a:r>
          </a:p>
          <a:p>
            <a:pPr lvl="1"/>
            <a:r>
              <a:rPr lang="en-AU" dirty="0" smtClean="0"/>
              <a:t>They could all fail to exist</a:t>
            </a:r>
          </a:p>
          <a:p>
            <a:pPr lvl="1"/>
            <a:r>
              <a:rPr lang="en-AU" dirty="0" smtClean="0"/>
              <a:t>Other material configurations are possible</a:t>
            </a:r>
          </a:p>
          <a:p>
            <a:pPr lvl="1"/>
            <a:r>
              <a:rPr lang="en-AU" dirty="0" smtClean="0"/>
              <a:t>Elementary particles could have been different</a:t>
            </a:r>
          </a:p>
          <a:p>
            <a:pPr lvl="1"/>
            <a:r>
              <a:rPr lang="en-AU" dirty="0" smtClean="0"/>
              <a:t>Physical laws could have been different</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a:t>
            </a:r>
            <a:endParaRPr lang="en-AU" dirty="0"/>
          </a:p>
        </p:txBody>
      </p:sp>
      <p:sp>
        <p:nvSpPr>
          <p:cNvPr id="3" name="Content Placeholder 2"/>
          <p:cNvSpPr>
            <a:spLocks noGrp="1"/>
          </p:cNvSpPr>
          <p:nvPr>
            <p:ph idx="1"/>
          </p:nvPr>
        </p:nvSpPr>
        <p:spPr/>
        <p:txBody>
          <a:bodyPr/>
          <a:lstStyle/>
          <a:p>
            <a:r>
              <a:rPr lang="en-AU" dirty="0" smtClean="0"/>
              <a:t>God is the explanation of the existence of the universe.</a:t>
            </a:r>
          </a:p>
          <a:p>
            <a:r>
              <a:rPr lang="en-AU" dirty="0" smtClean="0"/>
              <a:t>God has the following attributes:</a:t>
            </a:r>
          </a:p>
          <a:p>
            <a:pPr lvl="1"/>
            <a:r>
              <a:rPr lang="en-AU" dirty="0" smtClean="0"/>
              <a:t>Uncaused</a:t>
            </a:r>
          </a:p>
          <a:p>
            <a:pPr lvl="1"/>
            <a:r>
              <a:rPr lang="en-AU" dirty="0" smtClean="0"/>
              <a:t>Unembodied mind</a:t>
            </a:r>
          </a:p>
          <a:p>
            <a:pPr lvl="1"/>
            <a:r>
              <a:rPr lang="en-AU" dirty="0" smtClean="0"/>
              <a:t>Transcendent</a:t>
            </a:r>
          </a:p>
          <a:p>
            <a:pPr lvl="1"/>
            <a:r>
              <a:rPr lang="en-AU" dirty="0" smtClean="0"/>
              <a:t>Necessarily existent</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Gottfried Wilhelm Leibniz (1646-1716)</a:t>
            </a:r>
            <a:endParaRPr lang="en-AU" dirty="0"/>
          </a:p>
        </p:txBody>
      </p:sp>
      <p:sp>
        <p:nvSpPr>
          <p:cNvPr id="4" name="Content Placeholder 3"/>
          <p:cNvSpPr>
            <a:spLocks noGrp="1"/>
          </p:cNvSpPr>
          <p:nvPr>
            <p:ph sz="half" idx="1"/>
          </p:nvPr>
        </p:nvSpPr>
        <p:spPr>
          <a:xfrm>
            <a:off x="457200" y="2514600"/>
            <a:ext cx="5122912" cy="3611563"/>
          </a:xfrm>
        </p:spPr>
        <p:txBody>
          <a:bodyPr/>
          <a:lstStyle/>
          <a:p>
            <a:r>
              <a:rPr lang="en-AU" dirty="0" smtClean="0"/>
              <a:t>German mathematician</a:t>
            </a:r>
          </a:p>
          <a:p>
            <a:pPr lvl="1"/>
            <a:r>
              <a:rPr lang="en-AU" dirty="0" smtClean="0"/>
              <a:t>Co inventor of calculus</a:t>
            </a:r>
          </a:p>
          <a:p>
            <a:pPr lvl="1"/>
            <a:r>
              <a:rPr lang="en-AU" dirty="0" smtClean="0"/>
              <a:t>Mechanical calculator</a:t>
            </a:r>
          </a:p>
          <a:p>
            <a:pPr lvl="1"/>
            <a:r>
              <a:rPr lang="en-AU" dirty="0" smtClean="0"/>
              <a:t>Binary number system</a:t>
            </a:r>
          </a:p>
          <a:p>
            <a:r>
              <a:rPr lang="en-AU" dirty="0" smtClean="0"/>
              <a:t>Philosopher</a:t>
            </a:r>
          </a:p>
          <a:p>
            <a:pPr lvl="1"/>
            <a:r>
              <a:rPr lang="en-AU" dirty="0" smtClean="0"/>
              <a:t>Best of all possible worlds</a:t>
            </a:r>
          </a:p>
          <a:p>
            <a:pPr lvl="1"/>
            <a:r>
              <a:rPr lang="en-AU" dirty="0" smtClean="0"/>
              <a:t>Rationalism</a:t>
            </a:r>
          </a:p>
          <a:p>
            <a:pPr lvl="1"/>
            <a:r>
              <a:rPr lang="en-AU" dirty="0" smtClean="0"/>
              <a:t>Logic and analytic philosophy</a:t>
            </a:r>
            <a:endParaRPr lang="en-AU" dirty="0"/>
          </a:p>
        </p:txBody>
      </p:sp>
      <p:pic>
        <p:nvPicPr>
          <p:cNvPr id="6" name="Content Placeholder 5" descr="03 Gottfried_Wilhelm_von_Leibniz.jpg"/>
          <p:cNvPicPr>
            <a:picLocks noGrp="1" noChangeAspect="1"/>
          </p:cNvPicPr>
          <p:nvPr>
            <p:ph sz="half" idx="2"/>
          </p:nvPr>
        </p:nvPicPr>
        <p:blipFill>
          <a:blip r:embed="rId2" cstate="print"/>
          <a:stretch>
            <a:fillRect/>
          </a:stretch>
        </p:blipFill>
        <p:spPr>
          <a:xfrm>
            <a:off x="5724128" y="2492896"/>
            <a:ext cx="2853135" cy="3611563"/>
          </a:xfrm>
        </p:spPr>
      </p:pic>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a nutshell</a:t>
            </a:r>
            <a:endParaRPr lang="en-AU" dirty="0"/>
          </a:p>
        </p:txBody>
      </p:sp>
      <p:sp>
        <p:nvSpPr>
          <p:cNvPr id="3" name="Content Placeholder 2"/>
          <p:cNvSpPr>
            <a:spLocks noGrp="1"/>
          </p:cNvSpPr>
          <p:nvPr>
            <p:ph idx="1"/>
          </p:nvPr>
        </p:nvSpPr>
        <p:spPr/>
        <p:txBody>
          <a:bodyPr/>
          <a:lstStyle/>
          <a:p>
            <a:r>
              <a:rPr lang="en-AU" dirty="0" smtClean="0"/>
              <a:t>The universe is not a necessary being.</a:t>
            </a:r>
          </a:p>
          <a:p>
            <a:r>
              <a:rPr lang="en-AU" dirty="0" smtClean="0"/>
              <a:t>If the universe has a reason for its existence, then this must originate from </a:t>
            </a:r>
            <a:r>
              <a:rPr lang="en-AU" smtClean="0"/>
              <a:t>another cause external </a:t>
            </a:r>
            <a:r>
              <a:rPr lang="en-AU" dirty="0" smtClean="0"/>
              <a:t>to the universe.</a:t>
            </a:r>
          </a:p>
          <a:p>
            <a:r>
              <a:rPr lang="en-AU" dirty="0" smtClean="0"/>
              <a:t>In order to avoid an infinite regress, the ultimate reason for all things must originate from a being that exists by the necessity of its own nature.</a:t>
            </a:r>
            <a:endParaRPr lang="en-A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24744"/>
            <a:ext cx="8229600" cy="1143000"/>
          </a:xfrm>
        </p:spPr>
        <p:txBody>
          <a:bodyPr/>
          <a:lstStyle/>
          <a:p>
            <a:pPr eaLnBrk="1" hangingPunct="1">
              <a:defRPr/>
            </a:pPr>
            <a:r>
              <a:rPr lang="en-AU" dirty="0" smtClean="0"/>
              <a:t>Steven Weinberg</a:t>
            </a:r>
          </a:p>
        </p:txBody>
      </p:sp>
      <p:sp>
        <p:nvSpPr>
          <p:cNvPr id="3" name="Content Placeholder 2"/>
          <p:cNvSpPr>
            <a:spLocks noGrp="1"/>
          </p:cNvSpPr>
          <p:nvPr>
            <p:ph idx="1"/>
          </p:nvPr>
        </p:nvSpPr>
        <p:spPr>
          <a:xfrm>
            <a:off x="0" y="2857500"/>
            <a:ext cx="5572125" cy="4000500"/>
          </a:xfrm>
        </p:spPr>
        <p:txBody>
          <a:bodyPr/>
          <a:lstStyle/>
          <a:p>
            <a:pPr eaLnBrk="1" hangingPunct="1">
              <a:defRPr/>
            </a:pPr>
            <a:r>
              <a:rPr lang="en-AU" dirty="0" smtClean="0"/>
              <a:t>“The more the universe seems comprehensible, the more it also seems pointless.”</a:t>
            </a:r>
          </a:p>
        </p:txBody>
      </p:sp>
      <p:pic>
        <p:nvPicPr>
          <p:cNvPr id="31748" name="Picture 3" descr="weinberg.jpg"/>
          <p:cNvPicPr>
            <a:picLocks noChangeAspect="1"/>
          </p:cNvPicPr>
          <p:nvPr/>
        </p:nvPicPr>
        <p:blipFill>
          <a:blip r:embed="rId2" cstate="print"/>
          <a:srcRect/>
          <a:stretch>
            <a:fillRect/>
          </a:stretch>
        </p:blipFill>
        <p:spPr bwMode="auto">
          <a:xfrm>
            <a:off x="5724128" y="2348880"/>
            <a:ext cx="2955925" cy="414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24744"/>
            <a:ext cx="8229600" cy="792088"/>
          </a:xfrm>
        </p:spPr>
        <p:txBody>
          <a:bodyPr/>
          <a:lstStyle/>
          <a:p>
            <a:pPr eaLnBrk="1" hangingPunct="1">
              <a:defRPr/>
            </a:pPr>
            <a:r>
              <a:rPr lang="en-AU" dirty="0" smtClean="0"/>
              <a:t>View 2: Paul Davies</a:t>
            </a:r>
          </a:p>
        </p:txBody>
      </p:sp>
      <p:sp>
        <p:nvSpPr>
          <p:cNvPr id="3" name="Content Placeholder 2"/>
          <p:cNvSpPr>
            <a:spLocks noGrp="1"/>
          </p:cNvSpPr>
          <p:nvPr>
            <p:ph idx="1"/>
          </p:nvPr>
        </p:nvSpPr>
        <p:spPr>
          <a:xfrm>
            <a:off x="0" y="1772816"/>
            <a:ext cx="6000750" cy="5085184"/>
          </a:xfrm>
        </p:spPr>
        <p:txBody>
          <a:bodyPr/>
          <a:lstStyle/>
          <a:p>
            <a:pPr eaLnBrk="1" hangingPunct="1">
              <a:defRPr/>
            </a:pPr>
            <a:r>
              <a:rPr lang="en-AU" dirty="0" smtClean="0"/>
              <a:t>“Science is based on the assumption that the universe is thoroughly rational and logical at all levels. Atheists claim that the laws of nature exist reasonlessly and the universe is ultimately absurd. As a scientist, I find this hard to accept. There must be an unchanging rational ground in which the logical, orderly nature of the universe is rooted.”</a:t>
            </a:r>
          </a:p>
        </p:txBody>
      </p:sp>
      <p:pic>
        <p:nvPicPr>
          <p:cNvPr id="32772" name="Picture 3" descr="Paul_Davies_Wikipedia.jpg"/>
          <p:cNvPicPr>
            <a:picLocks noChangeAspect="1"/>
          </p:cNvPicPr>
          <p:nvPr/>
        </p:nvPicPr>
        <p:blipFill>
          <a:blip r:embed="rId2" cstate="print"/>
          <a:srcRect/>
          <a:stretch>
            <a:fillRect/>
          </a:stretch>
        </p:blipFill>
        <p:spPr bwMode="auto">
          <a:xfrm>
            <a:off x="6022975" y="2060848"/>
            <a:ext cx="3121025" cy="424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a:t>
            </a:r>
            <a:endParaRPr lang="en-AU" dirty="0"/>
          </a:p>
        </p:txBody>
      </p:sp>
      <p:sp>
        <p:nvSpPr>
          <p:cNvPr id="3" name="Content Placeholder 2"/>
          <p:cNvSpPr>
            <a:spLocks noGrp="1"/>
          </p:cNvSpPr>
          <p:nvPr>
            <p:ph idx="1"/>
          </p:nvPr>
        </p:nvSpPr>
        <p:spPr/>
        <p:txBody>
          <a:bodyPr/>
          <a:lstStyle/>
          <a:p>
            <a:r>
              <a:rPr lang="en-AU" dirty="0" smtClean="0"/>
              <a:t>According to Leibniz, what is “the first question that should rightly be asked?”</a:t>
            </a:r>
          </a:p>
          <a:p>
            <a:r>
              <a:rPr lang="en-AU" dirty="0" smtClean="0"/>
              <a:t>What are 2 ways of explaining why something exists?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Supporting arguments for premises</a:t>
            </a:r>
            <a:endParaRPr lang="en-AU" dirty="0"/>
          </a:p>
        </p:txBody>
      </p:sp>
      <p:sp>
        <p:nvSpPr>
          <p:cNvPr id="3" name="Content Placeholder 2"/>
          <p:cNvSpPr>
            <a:spLocks noGrp="1"/>
          </p:cNvSpPr>
          <p:nvPr>
            <p:ph idx="1"/>
          </p:nvPr>
        </p:nvSpPr>
        <p:spPr/>
        <p:txBody>
          <a:bodyPr/>
          <a:lstStyle/>
          <a:p>
            <a:r>
              <a:rPr lang="en-AU" dirty="0" smtClean="0"/>
              <a:t>Summarise the supporting arguments for each of the premises:</a:t>
            </a:r>
          </a:p>
          <a:p>
            <a:pPr marL="914400" lvl="1" indent="-514350">
              <a:buFont typeface="+mj-lt"/>
              <a:buAutoNum type="arabicPeriod"/>
            </a:pPr>
            <a:r>
              <a:rPr lang="en-AU" dirty="0" smtClean="0"/>
              <a:t>Everything that exists has an explanation of its existence</a:t>
            </a:r>
          </a:p>
          <a:p>
            <a:pPr marL="914400" lvl="1" indent="-514350">
              <a:buFont typeface="+mj-lt"/>
              <a:buAutoNum type="arabicPeriod"/>
            </a:pPr>
            <a:r>
              <a:rPr lang="en-AU" dirty="0" smtClean="0"/>
              <a:t>If the universe has an explanation of its existence, that explanation is God</a:t>
            </a:r>
          </a:p>
          <a:p>
            <a:pPr marL="914400" lvl="1" indent="-514350">
              <a:buFont typeface="+mj-lt"/>
              <a:buAutoNum type="arabicPeriod"/>
            </a:pPr>
            <a:r>
              <a:rPr lang="en-AU" dirty="0" smtClean="0"/>
              <a:t>The universe exists</a:t>
            </a:r>
          </a:p>
          <a:p>
            <a:endParaRPr lang="en-AU" dirty="0" smtClean="0"/>
          </a:p>
          <a:p>
            <a:endParaRPr lang="en-A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Further discussion</a:t>
            </a:r>
            <a:endParaRPr lang="en-AU" dirty="0"/>
          </a:p>
        </p:txBody>
      </p:sp>
      <p:sp>
        <p:nvSpPr>
          <p:cNvPr id="3" name="Content Placeholder 2"/>
          <p:cNvSpPr>
            <a:spLocks noGrp="1"/>
          </p:cNvSpPr>
          <p:nvPr>
            <p:ph idx="1"/>
          </p:nvPr>
        </p:nvSpPr>
        <p:spPr/>
        <p:txBody>
          <a:bodyPr/>
          <a:lstStyle/>
          <a:p>
            <a:r>
              <a:rPr lang="en-AU" dirty="0" smtClean="0"/>
              <a:t>Why is the cause of the universe’s existence not just some contrived Flying Spaghetti Monster as sarcastically suggested by some atheists?</a:t>
            </a:r>
          </a:p>
          <a:p>
            <a:r>
              <a:rPr lang="en-AU" dirty="0" smtClean="0"/>
              <a:t>How should you respond to someone who says that appealing to God is not really an explanation, but only a pseudo-explanation masquerading as a real explanation?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further question</a:t>
            </a:r>
            <a:endParaRPr lang="en-AU" dirty="0"/>
          </a:p>
        </p:txBody>
      </p:sp>
      <p:sp>
        <p:nvSpPr>
          <p:cNvPr id="3" name="Content Placeholder 2"/>
          <p:cNvSpPr>
            <a:spLocks noGrp="1"/>
          </p:cNvSpPr>
          <p:nvPr>
            <p:ph idx="1"/>
          </p:nvPr>
        </p:nvSpPr>
        <p:spPr/>
        <p:txBody>
          <a:bodyPr/>
          <a:lstStyle/>
          <a:p>
            <a:r>
              <a:rPr lang="en-AU" dirty="0" smtClean="0"/>
              <a:t>The Leibniz argument argues that a necessary being must exist to explain the universe. “</a:t>
            </a:r>
            <a:r>
              <a:rPr lang="en-AU" smtClean="0"/>
              <a:t>Who made </a:t>
            </a:r>
            <a:r>
              <a:rPr lang="en-AU" dirty="0" smtClean="0"/>
              <a:t>God?” is not the issue, but how God can explain His own existence? (This is the </a:t>
            </a:r>
            <a:r>
              <a:rPr lang="en-AU" dirty="0" err="1" smtClean="0"/>
              <a:t>aseity</a:t>
            </a:r>
            <a:r>
              <a:rPr lang="en-AU" dirty="0" smtClean="0"/>
              <a:t> of God issue). How should we respond?</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Leibniz’s Argument</a:t>
            </a:r>
            <a:endParaRPr lang="en-AU" dirty="0"/>
          </a:p>
        </p:txBody>
      </p:sp>
      <p:sp>
        <p:nvSpPr>
          <p:cNvPr id="5" name="Content Placeholder 4"/>
          <p:cNvSpPr>
            <a:spLocks noGrp="1"/>
          </p:cNvSpPr>
          <p:nvPr>
            <p:ph idx="1"/>
          </p:nvPr>
        </p:nvSpPr>
        <p:spPr>
          <a:xfrm>
            <a:off x="457200" y="2204864"/>
            <a:ext cx="8229600" cy="4248472"/>
          </a:xfrm>
        </p:spPr>
        <p:txBody>
          <a:bodyPr/>
          <a:lstStyle/>
          <a:p>
            <a:pPr marL="514350" indent="-514350">
              <a:buFont typeface="+mj-lt"/>
              <a:buAutoNum type="arabicPeriod"/>
            </a:pPr>
            <a:r>
              <a:rPr lang="en-AU" dirty="0" smtClean="0"/>
              <a:t>Premises:</a:t>
            </a:r>
          </a:p>
          <a:p>
            <a:pPr marL="914400" lvl="1" indent="-514350">
              <a:buFont typeface="+mj-lt"/>
              <a:buAutoNum type="arabicPeriod"/>
            </a:pPr>
            <a:r>
              <a:rPr lang="en-AU" dirty="0" smtClean="0"/>
              <a:t>Everything that exists has an explanation of its existence</a:t>
            </a:r>
          </a:p>
          <a:p>
            <a:pPr marL="914400" lvl="1" indent="-514350">
              <a:buFont typeface="+mj-lt"/>
              <a:buAutoNum type="arabicPeriod"/>
            </a:pPr>
            <a:r>
              <a:rPr lang="en-AU" dirty="0" smtClean="0"/>
              <a:t>If the universe has an explanation of its existence, that explanation is God</a:t>
            </a:r>
          </a:p>
          <a:p>
            <a:pPr marL="914400" lvl="1" indent="-514350">
              <a:buFont typeface="+mj-lt"/>
              <a:buAutoNum type="arabicPeriod"/>
            </a:pPr>
            <a:r>
              <a:rPr lang="en-AU" dirty="0" smtClean="0"/>
              <a:t>The universe exists</a:t>
            </a:r>
          </a:p>
          <a:p>
            <a:pPr marL="514350" indent="-514350">
              <a:buFont typeface="+mj-lt"/>
              <a:buAutoNum type="arabicPeriod"/>
            </a:pPr>
            <a:r>
              <a:rPr lang="en-AU" dirty="0" smtClean="0"/>
              <a:t>Conclusions:</a:t>
            </a:r>
          </a:p>
          <a:p>
            <a:pPr marL="914400" lvl="1" indent="-514350">
              <a:buFont typeface="+mj-lt"/>
              <a:buAutoNum type="arabicPeriod"/>
            </a:pPr>
            <a:r>
              <a:rPr lang="en-AU" dirty="0" smtClean="0"/>
              <a:t>The universe has an explanation of its existence</a:t>
            </a:r>
          </a:p>
          <a:p>
            <a:pPr marL="914400" lvl="1" indent="-514350">
              <a:buFont typeface="+mj-lt"/>
              <a:buAutoNum type="arabicPeriod"/>
            </a:pPr>
            <a:r>
              <a:rPr lang="en-AU" dirty="0" smtClean="0"/>
              <a:t>Therefore the explanation of the universe’s existence is God</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a:t>
            </a:r>
            <a:endParaRPr lang="en-AU" dirty="0"/>
          </a:p>
        </p:txBody>
      </p:sp>
      <p:sp>
        <p:nvSpPr>
          <p:cNvPr id="3" name="Content Placeholder 2"/>
          <p:cNvSpPr>
            <a:spLocks noGrp="1"/>
          </p:cNvSpPr>
          <p:nvPr>
            <p:ph idx="1"/>
          </p:nvPr>
        </p:nvSpPr>
        <p:spPr/>
        <p:txBody>
          <a:bodyPr/>
          <a:lstStyle/>
          <a:p>
            <a:r>
              <a:rPr lang="en-AU" dirty="0" smtClean="0"/>
              <a:t>Are the premises true?</a:t>
            </a:r>
          </a:p>
          <a:p>
            <a:r>
              <a:rPr lang="en-AU" dirty="0" smtClean="0"/>
              <a:t>Do the conclusions follow from the premises? (Validity)</a:t>
            </a:r>
          </a:p>
          <a:p>
            <a:r>
              <a:rPr lang="en-AU" dirty="0" smtClean="0"/>
              <a:t>Examine the logical structure 1</a:t>
            </a:r>
            <a:r>
              <a:rPr lang="en-AU" baseline="30000" dirty="0" smtClean="0"/>
              <a:t>st</a:t>
            </a:r>
            <a:r>
              <a:rPr lang="en-AU" dirty="0" smtClean="0"/>
              <a:t> (validity) and then consider the premises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 1</a:t>
            </a:r>
            <a:endParaRPr lang="en-AU" dirty="0"/>
          </a:p>
        </p:txBody>
      </p:sp>
      <p:sp>
        <p:nvSpPr>
          <p:cNvPr id="3" name="Content Placeholder 2"/>
          <p:cNvSpPr>
            <a:spLocks noGrp="1"/>
          </p:cNvSpPr>
          <p:nvPr>
            <p:ph idx="1"/>
          </p:nvPr>
        </p:nvSpPr>
        <p:spPr/>
        <p:txBody>
          <a:bodyPr/>
          <a:lstStyle/>
          <a:p>
            <a:pPr marL="514350" indent="-514350"/>
            <a:r>
              <a:rPr lang="en-AU" dirty="0" smtClean="0"/>
              <a:t>Premise 1: Everything that exists has an explanation of its existence</a:t>
            </a:r>
          </a:p>
          <a:p>
            <a:pPr marL="514350" indent="-514350"/>
            <a:r>
              <a:rPr lang="en-AU" dirty="0" smtClean="0"/>
              <a:t>Premise 3: The universe exists</a:t>
            </a:r>
          </a:p>
          <a:p>
            <a:pPr marL="514350" indent="-514350"/>
            <a:r>
              <a:rPr lang="en-AU" dirty="0" smtClean="0"/>
              <a:t>Conclusions 1: Therefore, the universe has an explanation of its existence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 2</a:t>
            </a:r>
            <a:endParaRPr lang="en-AU" dirty="0"/>
          </a:p>
        </p:txBody>
      </p:sp>
      <p:sp>
        <p:nvSpPr>
          <p:cNvPr id="3" name="Content Placeholder 2"/>
          <p:cNvSpPr>
            <a:spLocks noGrp="1"/>
          </p:cNvSpPr>
          <p:nvPr>
            <p:ph idx="1"/>
          </p:nvPr>
        </p:nvSpPr>
        <p:spPr/>
        <p:txBody>
          <a:bodyPr/>
          <a:lstStyle/>
          <a:p>
            <a:pPr marL="514350" indent="-514350">
              <a:buFont typeface="+mj-lt"/>
              <a:buAutoNum type="arabicPeriod"/>
            </a:pPr>
            <a:r>
              <a:rPr lang="en-AU" dirty="0" smtClean="0"/>
              <a:t>Premise 2: If the universe has an explanation of its existence, that explanation is God</a:t>
            </a:r>
          </a:p>
          <a:p>
            <a:pPr marL="514350" indent="-514350">
              <a:buFont typeface="+mj-lt"/>
              <a:buAutoNum type="arabicPeriod"/>
            </a:pPr>
            <a:r>
              <a:rPr lang="en-AU" dirty="0" smtClean="0"/>
              <a:t>Conclusion 1: The universe has an explanation of its existence</a:t>
            </a:r>
          </a:p>
          <a:p>
            <a:pPr marL="514350" indent="-514350">
              <a:buFont typeface="+mj-lt"/>
              <a:buAutoNum type="arabicPeriod"/>
            </a:pPr>
            <a:r>
              <a:rPr lang="en-AU" dirty="0" smtClean="0"/>
              <a:t>Conclusion 2: Therefore the explanation of the universe’s existence is God</a:t>
            </a: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 premises true?</a:t>
            </a:r>
            <a:endParaRPr lang="en-AU" dirty="0"/>
          </a:p>
        </p:txBody>
      </p:sp>
      <p:sp>
        <p:nvSpPr>
          <p:cNvPr id="3" name="Content Placeholder 2"/>
          <p:cNvSpPr>
            <a:spLocks noGrp="1"/>
          </p:cNvSpPr>
          <p:nvPr>
            <p:ph idx="1"/>
          </p:nvPr>
        </p:nvSpPr>
        <p:spPr/>
        <p:txBody>
          <a:bodyPr/>
          <a:lstStyle/>
          <a:p>
            <a:r>
              <a:rPr lang="en-AU" dirty="0" smtClean="0"/>
              <a:t>Premise 3: The universe exists</a:t>
            </a:r>
          </a:p>
          <a:p>
            <a:r>
              <a:rPr lang="en-AU" dirty="0" smtClean="0"/>
              <a:t>Any challengers?</a:t>
            </a:r>
          </a:p>
          <a:p>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Premise 1: Everything that exists has an explanation of its existence</a:t>
            </a:r>
            <a:br>
              <a:rPr lang="en-AU" dirty="0" smtClean="0"/>
            </a:br>
            <a:r>
              <a:rPr lang="en-AU" dirty="0" smtClean="0"/>
              <a:t> </a:t>
            </a:r>
            <a:endParaRPr lang="en-AU" dirty="0"/>
          </a:p>
        </p:txBody>
      </p:sp>
      <p:sp>
        <p:nvSpPr>
          <p:cNvPr id="3" name="Content Placeholder 2"/>
          <p:cNvSpPr>
            <a:spLocks noGrp="1"/>
          </p:cNvSpPr>
          <p:nvPr>
            <p:ph idx="1"/>
          </p:nvPr>
        </p:nvSpPr>
        <p:spPr/>
        <p:txBody>
          <a:bodyPr/>
          <a:lstStyle/>
          <a:p>
            <a:r>
              <a:rPr lang="en-AU" dirty="0" smtClean="0"/>
              <a:t>Objection: </a:t>
            </a:r>
          </a:p>
          <a:p>
            <a:pPr lvl="1"/>
            <a:r>
              <a:rPr lang="en-AU" dirty="0" smtClean="0"/>
              <a:t>God must have an explanation of his existence</a:t>
            </a:r>
          </a:p>
          <a:p>
            <a:pPr lvl="1"/>
            <a:r>
              <a:rPr lang="en-AU" dirty="0" smtClean="0"/>
              <a:t>The explanation of God‘s existence must be some other being greater than God</a:t>
            </a:r>
          </a:p>
          <a:p>
            <a:pPr lvl="1"/>
            <a:r>
              <a:rPr lang="en-AU" dirty="0" smtClean="0"/>
              <a:t>That’s impossible</a:t>
            </a:r>
          </a:p>
          <a:p>
            <a:pPr lvl="1"/>
            <a:r>
              <a:rPr lang="en-AU" dirty="0" smtClean="0"/>
              <a:t>Therefore premise 1 must be false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Answer to Objection</a:t>
            </a:r>
            <a:endParaRPr lang="en-AU" dirty="0"/>
          </a:p>
        </p:txBody>
      </p:sp>
      <p:sp>
        <p:nvSpPr>
          <p:cNvPr id="3" name="Content Placeholder 2"/>
          <p:cNvSpPr>
            <a:spLocks noGrp="1"/>
          </p:cNvSpPr>
          <p:nvPr>
            <p:ph idx="1"/>
          </p:nvPr>
        </p:nvSpPr>
        <p:spPr/>
        <p:txBody>
          <a:bodyPr/>
          <a:lstStyle/>
          <a:p>
            <a:r>
              <a:rPr lang="en-AU" dirty="0" smtClean="0"/>
              <a:t>Misunderstanding of what Leibniz meant by “explanation”</a:t>
            </a:r>
          </a:p>
          <a:p>
            <a:r>
              <a:rPr lang="en-AU" dirty="0" smtClean="0"/>
              <a:t>2 kinds of beings:</a:t>
            </a:r>
          </a:p>
          <a:p>
            <a:pPr lvl="1"/>
            <a:r>
              <a:rPr lang="en-AU" dirty="0" smtClean="0"/>
              <a:t>Beings that exist necessarily (necessary beings)</a:t>
            </a:r>
          </a:p>
          <a:p>
            <a:pPr lvl="1"/>
            <a:r>
              <a:rPr lang="en-AU" dirty="0" smtClean="0"/>
              <a:t>Beings that are produced by an external cause (contingent beings)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asonable Fait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Reasonable Faith</Template>
  <TotalTime>660</TotalTime>
  <Words>1076</Words>
  <Application>Microsoft Office PowerPoint</Application>
  <PresentationFormat>On-screen Show (4:3)</PresentationFormat>
  <Paragraphs>122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Reasonable Faith</vt:lpstr>
      <vt:lpstr>Why Does Anything at all Exist?</vt:lpstr>
      <vt:lpstr>Gottfried Wilhelm Leibniz (1646-1716)</vt:lpstr>
      <vt:lpstr>Leibniz’s Argument</vt:lpstr>
      <vt:lpstr>Issues</vt:lpstr>
      <vt:lpstr>Conclusion 1</vt:lpstr>
      <vt:lpstr>Conclusion 2</vt:lpstr>
      <vt:lpstr>Are the premises true?</vt:lpstr>
      <vt:lpstr>Premise 1: Everything that exists has an explanation of its existence  </vt:lpstr>
      <vt:lpstr>Answer to Objection</vt:lpstr>
      <vt:lpstr>Necessary beings</vt:lpstr>
      <vt:lpstr>Contingent beings</vt:lpstr>
      <vt:lpstr>Premise 1 Expanded</vt:lpstr>
      <vt:lpstr>Atheist alternatives to premise 1</vt:lpstr>
      <vt:lpstr>Premise 1 is true of everything in the universe, but not the universe itself </vt:lpstr>
      <vt:lpstr>It is impossible for the universe to have an explanation</vt:lpstr>
      <vt:lpstr>Premise 2:If the universe has an explanation of its existence, that explanation is God</vt:lpstr>
      <vt:lpstr>Further support for premise 2</vt:lpstr>
      <vt:lpstr>Atheist Alternative to Premise 2:  The universe exists necessarily</vt:lpstr>
      <vt:lpstr>Conclusion</vt:lpstr>
      <vt:lpstr>In a nutshell</vt:lpstr>
      <vt:lpstr>Steven Weinberg</vt:lpstr>
      <vt:lpstr>View 2: Paul Davies</vt:lpstr>
      <vt:lpstr>Questions</vt:lpstr>
      <vt:lpstr>Supporting arguments for premises</vt:lpstr>
      <vt:lpstr>Further discussion</vt:lpstr>
      <vt:lpstr>A further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Guard</dc:title>
  <dc:creator>Kevin Rogers</dc:creator>
  <cp:lastModifiedBy>Kevin Rogers</cp:lastModifiedBy>
  <cp:revision>61</cp:revision>
  <dcterms:created xsi:type="dcterms:W3CDTF">2012-09-04T10:01:29Z</dcterms:created>
  <dcterms:modified xsi:type="dcterms:W3CDTF">2012-09-26T22:39:17Z</dcterms:modified>
</cp:coreProperties>
</file>