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4" r:id="rId4"/>
    <p:sldId id="272" r:id="rId5"/>
    <p:sldId id="269" r:id="rId6"/>
    <p:sldId id="257" r:id="rId7"/>
    <p:sldId id="290" r:id="rId8"/>
    <p:sldId id="291" r:id="rId9"/>
    <p:sldId id="260" r:id="rId10"/>
    <p:sldId id="259" r:id="rId11"/>
    <p:sldId id="258" r:id="rId12"/>
    <p:sldId id="261" r:id="rId13"/>
    <p:sldId id="262" r:id="rId14"/>
    <p:sldId id="266" r:id="rId15"/>
    <p:sldId id="267" r:id="rId16"/>
    <p:sldId id="270" r:id="rId17"/>
    <p:sldId id="292" r:id="rId18"/>
    <p:sldId id="274" r:id="rId19"/>
    <p:sldId id="271" r:id="rId20"/>
    <p:sldId id="293" r:id="rId21"/>
    <p:sldId id="273" r:id="rId22"/>
    <p:sldId id="275" r:id="rId23"/>
    <p:sldId id="276" r:id="rId24"/>
    <p:sldId id="277" r:id="rId25"/>
    <p:sldId id="284" r:id="rId26"/>
    <p:sldId id="288" r:id="rId27"/>
    <p:sldId id="279" r:id="rId28"/>
    <p:sldId id="280" r:id="rId29"/>
    <p:sldId id="281" r:id="rId30"/>
    <p:sldId id="283" r:id="rId31"/>
    <p:sldId id="285" r:id="rId32"/>
    <p:sldId id="282" r:id="rId33"/>
    <p:sldId id="278" r:id="rId34"/>
    <p:sldId id="286" r:id="rId35"/>
    <p:sldId id="289" r:id="rId36"/>
    <p:sldId id="287"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80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solidFill>
                  <a:srgbClr val="800000"/>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6544A8F-E1FE-422D-AC3F-CDDC2EB183E2}" type="datetimeFigureOut">
              <a:rPr lang="en-AU"/>
              <a:pPr>
                <a:defRPr/>
              </a:pPr>
              <a:t>5/06/2013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2F54098-A3A9-4B55-A6AD-2DCCB7CAF56C}"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47800"/>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B8EE439-7ADF-4516-8418-CBEB6457CE99}" type="datetimeFigureOut">
              <a:rPr lang="en-AU"/>
              <a:pPr>
                <a:defRPr/>
              </a:pPr>
              <a:t>5/06/2013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D0E4BB38-7D33-4DDA-AD71-9EA362ED466A}"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6BB842-FE61-43C2-865B-03E87562760E}" type="datetimeFigureOut">
              <a:rPr lang="en-AU"/>
              <a:pPr>
                <a:defRPr/>
              </a:pPr>
              <a:t>5/06/2013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0E23B3F7-E000-41DC-920C-A25306E23B98}"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EFB0A9-9617-4E5C-8178-6C9952F7D883}" type="datetimeFigureOut">
              <a:rPr lang="en-AU"/>
              <a:pPr>
                <a:defRPr/>
              </a:pPr>
              <a:t>5/06/2013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817A13A6-4CBC-4555-8E06-7D54955FCA69}"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33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133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9AFF70D8-34E9-46F5-8991-1CDC29683BB7}" type="datetimeFigureOut">
              <a:rPr lang="en-AU"/>
              <a:pPr>
                <a:defRPr/>
              </a:pPr>
              <a:t>5/06/2013</a:t>
            </a:fld>
            <a:endParaRPr lang="en-AU"/>
          </a:p>
        </p:txBody>
      </p:sp>
      <p:sp>
        <p:nvSpPr>
          <p:cNvPr id="8" name="Footer Placeholder 7"/>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9" name="Slide Number Placeholder 8"/>
          <p:cNvSpPr>
            <a:spLocks noGrp="1"/>
          </p:cNvSpPr>
          <p:nvPr>
            <p:ph type="sldNum" sz="quarter" idx="12"/>
          </p:nvPr>
        </p:nvSpPr>
        <p:spPr/>
        <p:txBody>
          <a:bodyPr/>
          <a:lstStyle>
            <a:lvl1pPr>
              <a:defRPr/>
            </a:lvl1pPr>
          </a:lstStyle>
          <a:p>
            <a:pPr>
              <a:defRPr/>
            </a:pPr>
            <a:fld id="{2134C0FD-9CD0-436F-8406-FD39F5A46B67}"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A2660876-CB18-403C-86A5-81F407523130}" type="datetimeFigureOut">
              <a:rPr lang="en-AU"/>
              <a:pPr>
                <a:defRPr/>
              </a:pPr>
              <a:t>5/06/2013</a:t>
            </a:fld>
            <a:endParaRPr lang="en-AU"/>
          </a:p>
        </p:txBody>
      </p:sp>
      <p:sp>
        <p:nvSpPr>
          <p:cNvPr id="4" name="Footer Placeholder 3"/>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5" name="Slide Number Placeholder 4"/>
          <p:cNvSpPr>
            <a:spLocks noGrp="1"/>
          </p:cNvSpPr>
          <p:nvPr>
            <p:ph type="sldNum" sz="quarter" idx="12"/>
          </p:nvPr>
        </p:nvSpPr>
        <p:spPr/>
        <p:txBody>
          <a:bodyPr/>
          <a:lstStyle>
            <a:lvl1pPr>
              <a:defRPr/>
            </a:lvl1pPr>
          </a:lstStyle>
          <a:p>
            <a:pPr>
              <a:defRPr/>
            </a:pPr>
            <a:fld id="{518F2048-BB0B-4452-993E-0E93D8B730D3}"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71CC437-C363-44E4-A766-BA25F64F0A6E}" type="datetimeFigureOut">
              <a:rPr lang="en-AU"/>
              <a:pPr>
                <a:defRPr/>
              </a:pPr>
              <a:t>5/06/2013</a:t>
            </a:fld>
            <a:endParaRPr lang="en-AU"/>
          </a:p>
        </p:txBody>
      </p:sp>
      <p:sp>
        <p:nvSpPr>
          <p:cNvPr id="3" name="Footer Placeholder 2"/>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4" name="Slide Number Placeholder 3"/>
          <p:cNvSpPr>
            <a:spLocks noGrp="1"/>
          </p:cNvSpPr>
          <p:nvPr>
            <p:ph type="sldNum" sz="quarter" idx="12"/>
          </p:nvPr>
        </p:nvSpPr>
        <p:spPr/>
        <p:txBody>
          <a:bodyPr/>
          <a:lstStyle>
            <a:lvl1pPr>
              <a:defRPr/>
            </a:lvl1pPr>
          </a:lstStyle>
          <a:p>
            <a:pPr>
              <a:defRPr/>
            </a:pPr>
            <a:fld id="{29FDE640-65A8-4707-8C8E-C74F8DFBA4E7}"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206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F097096-737A-4242-A4B7-B9C43930D32B}" type="datetimeFigureOut">
              <a:rPr lang="en-AU"/>
              <a:pPr>
                <a:defRPr/>
              </a:pPr>
              <a:t>5/06/2013</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FADDEAF1-1ACD-406D-AF64-1A1D66CF5F2B}"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D136732-F40E-467E-B89C-505B0218B987}" type="datetimeFigureOut">
              <a:rPr lang="en-AU"/>
              <a:pPr>
                <a:defRPr/>
              </a:pPr>
              <a:t>5/06/2013</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7" name="Slide Number Placeholder 6"/>
          <p:cNvSpPr>
            <a:spLocks noGrp="1"/>
          </p:cNvSpPr>
          <p:nvPr>
            <p:ph type="sldNum" sz="quarter" idx="12"/>
          </p:nvPr>
        </p:nvSpPr>
        <p:spPr/>
        <p:txBody>
          <a:bodyPr/>
          <a:lstStyle>
            <a:lvl1pPr>
              <a:defRPr/>
            </a:lvl1pPr>
          </a:lstStyle>
          <a:p>
            <a:pPr>
              <a:defRPr/>
            </a:pPr>
            <a:fld id="{5FAD6225-C69C-42F6-A479-0EF02AA235D4}"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44165B-82A4-49A0-AE80-8CFDE05B9D55}" type="datetimeFigureOut">
              <a:rPr lang="en-AU"/>
              <a:pPr>
                <a:defRPr/>
              </a:pPr>
              <a:t>5/06/2013</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4088CFEB-EF1D-4853-8007-3E34B5A1C17B}"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1143000"/>
          </a:xfrm>
          <a:prstGeom prst="rect">
            <a:avLst/>
          </a:prstGeom>
          <a:noFill/>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2590800"/>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6AFE295-33F5-4CDE-8DF9-9DEE6C0E2671}" type="datetimeFigureOut">
              <a:rPr lang="en-AU"/>
              <a:pPr>
                <a:defRPr/>
              </a:pPr>
              <a:t>5/06/2013</a:t>
            </a:fld>
            <a:endParaRPr lang="en-AU"/>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F09616-7ABE-44B7-9AC9-63B843D55EE9}"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Lst>
  <p:txStyles>
    <p:titleStyle>
      <a:lvl1pPr algn="ctr" rtl="0" eaLnBrk="0" fontAlgn="base" hangingPunct="0">
        <a:spcBef>
          <a:spcPct val="0"/>
        </a:spcBef>
        <a:spcAft>
          <a:spcPct val="0"/>
        </a:spcAft>
        <a:defRPr sz="3600" kern="1200">
          <a:solidFill>
            <a:srgbClr val="622F08"/>
          </a:solidFill>
          <a:effectLst>
            <a:outerShdw blurRad="50800" dist="12700" dir="2700000" algn="tl" rotWithShape="0">
              <a:prstClr val="black">
                <a:alpha val="66000"/>
              </a:prstClr>
            </a:outerShdw>
          </a:effectLst>
          <a:latin typeface="Georgia" pitchFamily="18" charset="0"/>
          <a:ea typeface="+mj-ea"/>
          <a:cs typeface="+mj-cs"/>
        </a:defRPr>
      </a:lvl1pPr>
      <a:lvl2pPr algn="ctr" rtl="0" eaLnBrk="0" fontAlgn="base" hangingPunct="0">
        <a:spcBef>
          <a:spcPct val="0"/>
        </a:spcBef>
        <a:spcAft>
          <a:spcPct val="0"/>
        </a:spcAft>
        <a:defRPr sz="3600">
          <a:solidFill>
            <a:srgbClr val="622F08"/>
          </a:solidFill>
          <a:latin typeface="Georgia" pitchFamily="18" charset="0"/>
        </a:defRPr>
      </a:lvl2pPr>
      <a:lvl3pPr algn="ctr" rtl="0" eaLnBrk="0" fontAlgn="base" hangingPunct="0">
        <a:spcBef>
          <a:spcPct val="0"/>
        </a:spcBef>
        <a:spcAft>
          <a:spcPct val="0"/>
        </a:spcAft>
        <a:defRPr sz="3600">
          <a:solidFill>
            <a:srgbClr val="622F08"/>
          </a:solidFill>
          <a:latin typeface="Georgia" pitchFamily="18" charset="0"/>
        </a:defRPr>
      </a:lvl3pPr>
      <a:lvl4pPr algn="ctr" rtl="0" eaLnBrk="0" fontAlgn="base" hangingPunct="0">
        <a:spcBef>
          <a:spcPct val="0"/>
        </a:spcBef>
        <a:spcAft>
          <a:spcPct val="0"/>
        </a:spcAft>
        <a:defRPr sz="3600">
          <a:solidFill>
            <a:srgbClr val="622F08"/>
          </a:solidFill>
          <a:latin typeface="Georgia" pitchFamily="18" charset="0"/>
        </a:defRPr>
      </a:lvl4pPr>
      <a:lvl5pPr algn="ctr" rtl="0" eaLnBrk="0" fontAlgn="base" hangingPunct="0">
        <a:spcBef>
          <a:spcPct val="0"/>
        </a:spcBef>
        <a:spcAft>
          <a:spcPct val="0"/>
        </a:spcAft>
        <a:defRPr sz="3600">
          <a:solidFill>
            <a:srgbClr val="622F08"/>
          </a:solidFill>
          <a:latin typeface="Georgia" pitchFamily="18" charset="0"/>
        </a:defRPr>
      </a:lvl5pPr>
      <a:lvl6pPr marL="457200" algn="ctr" rtl="0" eaLnBrk="1" fontAlgn="base" hangingPunct="1">
        <a:spcBef>
          <a:spcPct val="0"/>
        </a:spcBef>
        <a:spcAft>
          <a:spcPct val="0"/>
        </a:spcAft>
        <a:defRPr sz="3600">
          <a:solidFill>
            <a:srgbClr val="622F08"/>
          </a:solidFill>
          <a:latin typeface="Georgia" pitchFamily="18" charset="0"/>
        </a:defRPr>
      </a:lvl6pPr>
      <a:lvl7pPr marL="914400" algn="ctr" rtl="0" eaLnBrk="1" fontAlgn="base" hangingPunct="1">
        <a:spcBef>
          <a:spcPct val="0"/>
        </a:spcBef>
        <a:spcAft>
          <a:spcPct val="0"/>
        </a:spcAft>
        <a:defRPr sz="3600">
          <a:solidFill>
            <a:srgbClr val="622F08"/>
          </a:solidFill>
          <a:latin typeface="Georgia" pitchFamily="18" charset="0"/>
        </a:defRPr>
      </a:lvl7pPr>
      <a:lvl8pPr marL="1371600" algn="ctr" rtl="0" eaLnBrk="1" fontAlgn="base" hangingPunct="1">
        <a:spcBef>
          <a:spcPct val="0"/>
        </a:spcBef>
        <a:spcAft>
          <a:spcPct val="0"/>
        </a:spcAft>
        <a:defRPr sz="3600">
          <a:solidFill>
            <a:srgbClr val="622F08"/>
          </a:solidFill>
          <a:latin typeface="Georgia" pitchFamily="18" charset="0"/>
        </a:defRPr>
      </a:lvl8pPr>
      <a:lvl9pPr marL="1828800" algn="ctr" rtl="0" eaLnBrk="1" fontAlgn="base" hangingPunct="1">
        <a:spcBef>
          <a:spcPct val="0"/>
        </a:spcBef>
        <a:spcAft>
          <a:spcPct val="0"/>
        </a:spcAft>
        <a:defRPr sz="3600">
          <a:solidFill>
            <a:srgbClr val="622F08"/>
          </a:solidFill>
          <a:latin typeface="Georgia" pitchFamily="18"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800000"/>
          </a:solidFill>
          <a:latin typeface="Georgia" pitchFamily="18"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800000"/>
          </a:solidFill>
          <a:latin typeface="Georgia" pitchFamily="18" charset="0"/>
          <a:ea typeface="+mn-ea"/>
          <a:cs typeface="+mn-cs"/>
        </a:defRPr>
      </a:lvl2pPr>
      <a:lvl3pPr marL="1143000" indent="-228600" algn="l" rtl="0" eaLnBrk="0" fontAlgn="base" hangingPunct="0">
        <a:spcBef>
          <a:spcPct val="20000"/>
        </a:spcBef>
        <a:spcAft>
          <a:spcPct val="0"/>
        </a:spcAft>
        <a:buFont typeface="Arial" charset="0"/>
        <a:buChar char="•"/>
        <a:defRPr sz="2000" kern="1200">
          <a:solidFill>
            <a:srgbClr val="800000"/>
          </a:solidFill>
          <a:latin typeface="Georgia" pitchFamily="18" charset="0"/>
          <a:ea typeface="+mn-ea"/>
          <a:cs typeface="+mn-cs"/>
        </a:defRPr>
      </a:lvl3pPr>
      <a:lvl4pPr marL="1600200" indent="-228600" algn="l" rtl="0" eaLnBrk="0" fontAlgn="base" hangingPunct="0">
        <a:spcBef>
          <a:spcPct val="20000"/>
        </a:spcBef>
        <a:spcAft>
          <a:spcPct val="0"/>
        </a:spcAft>
        <a:buFont typeface="Arial" charset="0"/>
        <a:buChar char="–"/>
        <a:defRPr kern="1200">
          <a:solidFill>
            <a:srgbClr val="800000"/>
          </a:solidFill>
          <a:latin typeface="Georgia" pitchFamily="18" charset="0"/>
          <a:ea typeface="+mn-ea"/>
          <a:cs typeface="+mn-cs"/>
        </a:defRPr>
      </a:lvl4pPr>
      <a:lvl5pPr marL="2057400" indent="-228600" algn="l" rtl="0" eaLnBrk="0" fontAlgn="base" hangingPunct="0">
        <a:spcBef>
          <a:spcPct val="20000"/>
        </a:spcBef>
        <a:spcAft>
          <a:spcPct val="0"/>
        </a:spcAft>
        <a:buFont typeface="Arial" charset="0"/>
        <a:buChar char="»"/>
        <a:defRPr kern="1200">
          <a:solidFill>
            <a:srgbClr val="800000"/>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wrap="square" numCol="1" anchorCtr="0" compatLnSpc="1">
            <a:prstTxWarp prst="textNoShape">
              <a:avLst/>
            </a:prstTxWarp>
          </a:bodyPr>
          <a:lstStyle/>
          <a:p>
            <a:pPr eaLnBrk="1" hangingPunct="1">
              <a:defRPr/>
            </a:pPr>
            <a:r>
              <a:rPr lang="en-AU" dirty="0" smtClean="0">
                <a:effectLst>
                  <a:outerShdw blurRad="38100" dist="38100" dir="2700000" algn="tl">
                    <a:srgbClr val="C0C0C0"/>
                  </a:outerShdw>
                </a:effectLst>
              </a:rPr>
              <a:t>The Ontological Argument</a:t>
            </a:r>
          </a:p>
        </p:txBody>
      </p:sp>
      <p:sp>
        <p:nvSpPr>
          <p:cNvPr id="3" name="Subtitle 2"/>
          <p:cNvSpPr>
            <a:spLocks noGrp="1"/>
          </p:cNvSpPr>
          <p:nvPr>
            <p:ph type="subTitle" idx="1"/>
          </p:nvPr>
        </p:nvSpPr>
        <p:spPr>
          <a:xfrm>
            <a:off x="468313" y="3886200"/>
            <a:ext cx="8207375" cy="1752600"/>
          </a:xfrm>
        </p:spPr>
        <p:txBody>
          <a:bodyPr/>
          <a:lstStyle/>
          <a:p>
            <a:pPr eaLnBrk="1" hangingPunct="1">
              <a:defRPr/>
            </a:pPr>
            <a:r>
              <a:rPr lang="en-AU" dirty="0" smtClean="0">
                <a:effectLst>
                  <a:outerShdw blurRad="38100" dist="38100" dir="2700000" algn="tl">
                    <a:srgbClr val="C0C0C0"/>
                  </a:outerShdw>
                </a:effectLst>
              </a:rPr>
              <a:t>Kevin Rogers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19200"/>
            <a:ext cx="8363272" cy="625624"/>
          </a:xfrm>
        </p:spPr>
        <p:txBody>
          <a:bodyPr/>
          <a:lstStyle/>
          <a:p>
            <a:r>
              <a:rPr lang="en-AU" dirty="0" err="1" smtClean="0"/>
              <a:t>Gaunilo</a:t>
            </a:r>
            <a:r>
              <a:rPr lang="en-AU" dirty="0" smtClean="0"/>
              <a:t> of </a:t>
            </a:r>
            <a:r>
              <a:rPr lang="en-AU" dirty="0" err="1" smtClean="0"/>
              <a:t>Marmoutiers</a:t>
            </a:r>
            <a:endParaRPr lang="en-AU" dirty="0"/>
          </a:p>
        </p:txBody>
      </p:sp>
      <p:sp>
        <p:nvSpPr>
          <p:cNvPr id="6" name="Text Placeholder 5"/>
          <p:cNvSpPr>
            <a:spLocks noGrp="1"/>
          </p:cNvSpPr>
          <p:nvPr>
            <p:ph type="body" sz="half" idx="2"/>
          </p:nvPr>
        </p:nvSpPr>
        <p:spPr>
          <a:xfrm>
            <a:off x="0" y="2060848"/>
            <a:ext cx="6084168" cy="4392488"/>
          </a:xfrm>
        </p:spPr>
        <p:txBody>
          <a:bodyPr/>
          <a:lstStyle/>
          <a:p>
            <a:pPr marL="360000" indent="-360000">
              <a:buFont typeface="Arial" pitchFamily="34" charset="0"/>
              <a:buChar char="•"/>
            </a:pPr>
            <a:r>
              <a:rPr lang="en-AU" sz="2000" dirty="0" smtClean="0"/>
              <a:t>11th-century Benedictine monk</a:t>
            </a:r>
          </a:p>
          <a:p>
            <a:pPr marL="360000" indent="-360000">
              <a:buFont typeface="Arial" pitchFamily="34" charset="0"/>
              <a:buChar char="•"/>
            </a:pPr>
            <a:r>
              <a:rPr lang="en-AU" sz="2000" dirty="0" smtClean="0"/>
              <a:t>In Behalf of the Fool</a:t>
            </a:r>
          </a:p>
          <a:p>
            <a:pPr marL="360000" indent="-360000">
              <a:buFont typeface="Arial" pitchFamily="34" charset="0"/>
              <a:buChar char="•"/>
            </a:pPr>
            <a:r>
              <a:rPr lang="en-AU" sz="2000" dirty="0" smtClean="0"/>
              <a:t>Refutes Anselm using a parody</a:t>
            </a:r>
          </a:p>
          <a:p>
            <a:pPr marL="817200" lvl="1" indent="-360000">
              <a:buFont typeface="+mj-lt"/>
              <a:buAutoNum type="arabicPeriod"/>
            </a:pPr>
            <a:r>
              <a:rPr lang="en-AU" sz="1800" dirty="0" smtClean="0"/>
              <a:t>The Lost Island is that than which no greater can be conceived</a:t>
            </a:r>
          </a:p>
          <a:p>
            <a:pPr marL="817200" lvl="1" indent="-360000">
              <a:buFont typeface="+mj-lt"/>
              <a:buAutoNum type="arabicPeriod"/>
            </a:pPr>
            <a:r>
              <a:rPr lang="en-AU" sz="1800" dirty="0" smtClean="0"/>
              <a:t>It is greater to exist in reality than merely as an idea</a:t>
            </a:r>
          </a:p>
          <a:p>
            <a:pPr marL="817200" lvl="1" indent="-360000">
              <a:buFont typeface="+mj-lt"/>
              <a:buAutoNum type="arabicPeriod"/>
            </a:pPr>
            <a:r>
              <a:rPr lang="en-AU" sz="1800" dirty="0" smtClean="0"/>
              <a:t>If the Lost Island does not exist, one can conceive of an even greater island, i.e., one that does exist</a:t>
            </a:r>
          </a:p>
          <a:p>
            <a:pPr marL="817200" lvl="1" indent="-360000">
              <a:buFont typeface="+mj-lt"/>
              <a:buAutoNum type="arabicPeriod"/>
            </a:pPr>
            <a:r>
              <a:rPr lang="en-AU" sz="1800" dirty="0" smtClean="0"/>
              <a:t>Therefore, the Lost Island exists in reality</a:t>
            </a:r>
          </a:p>
          <a:p>
            <a:pPr marL="360000" indent="-360000">
              <a:buFont typeface="Arial" pitchFamily="34" charset="0"/>
              <a:buChar char="•"/>
            </a:pPr>
            <a:r>
              <a:rPr lang="en-AU" sz="2000" dirty="0" smtClean="0"/>
              <a:t>No intrinsic maximum for the greatest conceivable island</a:t>
            </a:r>
          </a:p>
          <a:p>
            <a:pPr marL="360000" indent="-360000">
              <a:buFont typeface="Arial" pitchFamily="34" charset="0"/>
              <a:buChar char="•"/>
            </a:pPr>
            <a:r>
              <a:rPr lang="en-AU" sz="2000" dirty="0" smtClean="0"/>
              <a:t>Is “a greatest conceivable island” a coherent concept?</a:t>
            </a:r>
          </a:p>
          <a:p>
            <a:pPr marL="360000" indent="-360000">
              <a:buFont typeface="Arial" pitchFamily="34" charset="0"/>
              <a:buChar char="•"/>
            </a:pPr>
            <a:endParaRPr lang="en-AU" sz="2000" dirty="0" smtClean="0"/>
          </a:p>
        </p:txBody>
      </p:sp>
      <p:pic>
        <p:nvPicPr>
          <p:cNvPr id="8" name="Content Placeholder 7" descr="Gaunilo.png"/>
          <p:cNvPicPr>
            <a:picLocks noGrp="1" noChangeAspect="1"/>
          </p:cNvPicPr>
          <p:nvPr>
            <p:ph idx="1"/>
          </p:nvPr>
        </p:nvPicPr>
        <p:blipFill>
          <a:blip r:embed="rId2" cstate="print"/>
          <a:stretch>
            <a:fillRect/>
          </a:stretch>
        </p:blipFill>
        <p:spPr>
          <a:xfrm>
            <a:off x="6084168" y="3501008"/>
            <a:ext cx="2774056" cy="223224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Rene Descartes (1596 – 1650)</a:t>
            </a:r>
            <a:endParaRPr lang="en-AU" dirty="0"/>
          </a:p>
        </p:txBody>
      </p:sp>
      <p:sp>
        <p:nvSpPr>
          <p:cNvPr id="6" name="Content Placeholder 5"/>
          <p:cNvSpPr>
            <a:spLocks noGrp="1"/>
          </p:cNvSpPr>
          <p:nvPr>
            <p:ph idx="1"/>
          </p:nvPr>
        </p:nvSpPr>
        <p:spPr>
          <a:xfrm>
            <a:off x="457200" y="2590800"/>
            <a:ext cx="5410944" cy="3535363"/>
          </a:xfrm>
        </p:spPr>
        <p:txBody>
          <a:bodyPr/>
          <a:lstStyle/>
          <a:p>
            <a:r>
              <a:rPr lang="en-AU" sz="2000" dirty="0" smtClean="0"/>
              <a:t>Father of Rationalism’</a:t>
            </a:r>
          </a:p>
          <a:p>
            <a:r>
              <a:rPr lang="en-AU" sz="2000" dirty="0" smtClean="0"/>
              <a:t>Introduced the idea that existence is a perfection</a:t>
            </a:r>
          </a:p>
          <a:p>
            <a:r>
              <a:rPr lang="en-AU" sz="2000" dirty="0" smtClean="0"/>
              <a:t>The more you ponder the nature of God, the more it becomes evident to the intuition that God must exist</a:t>
            </a:r>
            <a:endParaRPr lang="en-AU" sz="2000" dirty="0"/>
          </a:p>
        </p:txBody>
      </p:sp>
      <p:pic>
        <p:nvPicPr>
          <p:cNvPr id="1026" name="Picture 2" descr="C:\Data\02 RF Chapter\Presentations\130328 Ontological Argument\Descartes"/>
          <p:cNvPicPr>
            <a:picLocks noChangeAspect="1" noChangeArrowheads="1"/>
          </p:cNvPicPr>
          <p:nvPr/>
        </p:nvPicPr>
        <p:blipFill>
          <a:blip r:embed="rId2" cstate="print"/>
          <a:srcRect/>
          <a:stretch>
            <a:fillRect/>
          </a:stretch>
        </p:blipFill>
        <p:spPr bwMode="auto">
          <a:xfrm>
            <a:off x="6228184" y="2420887"/>
            <a:ext cx="2592288" cy="317174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Rene Descartes (1596 – 1650)</a:t>
            </a:r>
            <a:endParaRPr lang="en-AU" dirty="0"/>
          </a:p>
        </p:txBody>
      </p:sp>
      <p:sp>
        <p:nvSpPr>
          <p:cNvPr id="6" name="Content Placeholder 5"/>
          <p:cNvSpPr>
            <a:spLocks noGrp="1"/>
          </p:cNvSpPr>
          <p:nvPr>
            <p:ph idx="1"/>
          </p:nvPr>
        </p:nvSpPr>
        <p:spPr/>
        <p:txBody>
          <a:bodyPr/>
          <a:lstStyle/>
          <a:p>
            <a:r>
              <a:rPr lang="en-AU" sz="2000" dirty="0" smtClean="0"/>
              <a:t>God is a supremely perfect being, holding all perfections</a:t>
            </a:r>
          </a:p>
          <a:p>
            <a:r>
              <a:rPr lang="en-AU" sz="2000" dirty="0" smtClean="0"/>
              <a:t>Existence is a perfection</a:t>
            </a:r>
          </a:p>
          <a:p>
            <a:r>
              <a:rPr lang="en-AU" sz="2000" dirty="0" smtClean="0"/>
              <a:t>It would be more perfect to exist than not to exist</a:t>
            </a:r>
          </a:p>
          <a:p>
            <a:r>
              <a:rPr lang="en-AU" sz="2000" dirty="0" smtClean="0"/>
              <a:t>If the notion of God did not include existence, it would not be supremely perfect, as it would be lacking a perfection</a:t>
            </a:r>
          </a:p>
          <a:p>
            <a:r>
              <a:rPr lang="en-AU" sz="2000" dirty="0" smtClean="0"/>
              <a:t>Consequently, the notion of a supremely perfect God who does not exist is unintelligible</a:t>
            </a:r>
          </a:p>
          <a:p>
            <a:r>
              <a:rPr lang="en-AU" sz="2000" dirty="0" smtClean="0"/>
              <a:t>Therefore, according to his nature, God must exist</a:t>
            </a:r>
            <a:endParaRPr lang="en-A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Gottfried Leibniz (1646 – 1716) </a:t>
            </a:r>
            <a:endParaRPr lang="en-AU" dirty="0"/>
          </a:p>
        </p:txBody>
      </p:sp>
      <p:sp>
        <p:nvSpPr>
          <p:cNvPr id="3" name="Content Placeholder 2"/>
          <p:cNvSpPr>
            <a:spLocks noGrp="1"/>
          </p:cNvSpPr>
          <p:nvPr>
            <p:ph idx="1"/>
          </p:nvPr>
        </p:nvSpPr>
        <p:spPr>
          <a:xfrm>
            <a:off x="0" y="2348880"/>
            <a:ext cx="6948264" cy="3777283"/>
          </a:xfrm>
        </p:spPr>
        <p:txBody>
          <a:bodyPr/>
          <a:lstStyle/>
          <a:p>
            <a:r>
              <a:rPr lang="en-AU" dirty="0" smtClean="0"/>
              <a:t>Descartes</a:t>
            </a:r>
            <a:r>
              <a:rPr lang="en-AU" dirty="0" smtClean="0"/>
              <a:t>’ argument fails </a:t>
            </a:r>
            <a:r>
              <a:rPr lang="en-AU" dirty="0" smtClean="0"/>
              <a:t>unless Supremely </a:t>
            </a:r>
            <a:r>
              <a:rPr lang="en-AU" dirty="0" smtClean="0"/>
              <a:t>perfect being is </a:t>
            </a:r>
            <a:endParaRPr lang="en-AU" dirty="0" smtClean="0"/>
          </a:p>
          <a:p>
            <a:pPr lvl="1"/>
            <a:r>
              <a:rPr lang="en-AU" dirty="0" smtClean="0"/>
              <a:t>Coherent</a:t>
            </a:r>
          </a:p>
          <a:p>
            <a:pPr lvl="1"/>
            <a:r>
              <a:rPr lang="en-AU" dirty="0" smtClean="0"/>
              <a:t>Possible</a:t>
            </a:r>
            <a:endParaRPr lang="en-AU" dirty="0" smtClean="0"/>
          </a:p>
          <a:p>
            <a:r>
              <a:rPr lang="en-AU" dirty="0" smtClean="0"/>
              <a:t>Impossible </a:t>
            </a:r>
            <a:r>
              <a:rPr lang="en-AU" dirty="0" smtClean="0"/>
              <a:t>to demonstrate </a:t>
            </a:r>
            <a:r>
              <a:rPr lang="en-AU" dirty="0" smtClean="0"/>
              <a:t>perfections </a:t>
            </a:r>
            <a:r>
              <a:rPr lang="en-AU" dirty="0" smtClean="0"/>
              <a:t>are </a:t>
            </a:r>
            <a:r>
              <a:rPr lang="en-AU" dirty="0" smtClean="0"/>
              <a:t>incompatible</a:t>
            </a:r>
            <a:endParaRPr lang="en-AU" dirty="0" smtClean="0"/>
          </a:p>
          <a:p>
            <a:r>
              <a:rPr lang="en-AU" dirty="0" smtClean="0"/>
              <a:t>Forerunner </a:t>
            </a:r>
            <a:r>
              <a:rPr lang="en-AU" dirty="0" smtClean="0"/>
              <a:t>of modal logic and Modal Ontological Argument.</a:t>
            </a:r>
            <a:endParaRPr lang="en-AU" dirty="0"/>
          </a:p>
        </p:txBody>
      </p:sp>
      <p:pic>
        <p:nvPicPr>
          <p:cNvPr id="2050" name="Picture 2" descr="C:\Data\02 RF Chapter\Presentations\130328 Ontological Argument\Leibniz.jpg"/>
          <p:cNvPicPr>
            <a:picLocks noChangeAspect="1" noChangeArrowheads="1"/>
          </p:cNvPicPr>
          <p:nvPr/>
        </p:nvPicPr>
        <p:blipFill>
          <a:blip r:embed="rId2" cstate="print"/>
          <a:srcRect/>
          <a:stretch>
            <a:fillRect/>
          </a:stretch>
        </p:blipFill>
        <p:spPr bwMode="auto">
          <a:xfrm>
            <a:off x="7020272" y="3475592"/>
            <a:ext cx="2088232" cy="2641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Immanuel Kant (1724 – 1804)</a:t>
            </a:r>
            <a:endParaRPr lang="en-AU" dirty="0"/>
          </a:p>
        </p:txBody>
      </p:sp>
      <p:sp>
        <p:nvSpPr>
          <p:cNvPr id="3" name="Content Placeholder 2"/>
          <p:cNvSpPr>
            <a:spLocks noGrp="1"/>
          </p:cNvSpPr>
          <p:nvPr>
            <p:ph idx="1"/>
          </p:nvPr>
        </p:nvSpPr>
        <p:spPr>
          <a:xfrm>
            <a:off x="179512" y="2276872"/>
            <a:ext cx="6552728" cy="4320480"/>
          </a:xfrm>
        </p:spPr>
        <p:txBody>
          <a:bodyPr/>
          <a:lstStyle/>
          <a:p>
            <a:r>
              <a:rPr lang="en-AU" dirty="0" smtClean="0"/>
              <a:t>Enlightenment </a:t>
            </a:r>
            <a:r>
              <a:rPr lang="en-AU" dirty="0" smtClean="0"/>
              <a:t>Philosopher</a:t>
            </a:r>
          </a:p>
          <a:p>
            <a:r>
              <a:rPr lang="en-AU" dirty="0" smtClean="0"/>
              <a:t>Unite </a:t>
            </a:r>
            <a:r>
              <a:rPr lang="en-AU" dirty="0" smtClean="0"/>
              <a:t>empiricism and </a:t>
            </a:r>
            <a:r>
              <a:rPr lang="en-AU" dirty="0" smtClean="0"/>
              <a:t>rationalism (Critique </a:t>
            </a:r>
            <a:r>
              <a:rPr lang="en-AU" dirty="0" smtClean="0"/>
              <a:t>of Pure </a:t>
            </a:r>
            <a:r>
              <a:rPr lang="en-AU" dirty="0" smtClean="0"/>
              <a:t>Reason)</a:t>
            </a:r>
          </a:p>
          <a:p>
            <a:r>
              <a:rPr lang="en-AU" dirty="0" smtClean="0"/>
              <a:t>Critiqued:</a:t>
            </a:r>
            <a:endParaRPr lang="en-AU" dirty="0" smtClean="0"/>
          </a:p>
          <a:p>
            <a:pPr lvl="1"/>
            <a:r>
              <a:rPr lang="en-AU" dirty="0" smtClean="0"/>
              <a:t>Ontological argument</a:t>
            </a:r>
          </a:p>
          <a:p>
            <a:pPr lvl="1"/>
            <a:r>
              <a:rPr lang="en-AU" dirty="0" smtClean="0"/>
              <a:t>Cosmological argument</a:t>
            </a:r>
          </a:p>
          <a:p>
            <a:pPr lvl="1"/>
            <a:r>
              <a:rPr lang="en-AU" dirty="0" smtClean="0"/>
              <a:t>Teleological (Design) argument</a:t>
            </a:r>
          </a:p>
          <a:p>
            <a:r>
              <a:rPr lang="en-AU" dirty="0" smtClean="0"/>
              <a:t>Theist (moral argument)</a:t>
            </a:r>
          </a:p>
          <a:p>
            <a:endParaRPr lang="en-AU" dirty="0" smtClean="0"/>
          </a:p>
        </p:txBody>
      </p:sp>
      <p:pic>
        <p:nvPicPr>
          <p:cNvPr id="1027" name="Picture 3" descr="C:\Data\02 RF Chapter\Presentations\130328 Ontological Argument\Immanuel Kant.jpg"/>
          <p:cNvPicPr>
            <a:picLocks noChangeAspect="1" noChangeArrowheads="1"/>
          </p:cNvPicPr>
          <p:nvPr/>
        </p:nvPicPr>
        <p:blipFill>
          <a:blip r:embed="rId2" cstate="print"/>
          <a:srcRect/>
          <a:stretch>
            <a:fillRect/>
          </a:stretch>
        </p:blipFill>
        <p:spPr bwMode="auto">
          <a:xfrm>
            <a:off x="6912616" y="2924944"/>
            <a:ext cx="2195888" cy="302433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Kant’s Critique of OA</a:t>
            </a:r>
            <a:endParaRPr lang="en-AU" dirty="0"/>
          </a:p>
        </p:txBody>
      </p:sp>
      <p:sp>
        <p:nvSpPr>
          <p:cNvPr id="3" name="Content Placeholder 2"/>
          <p:cNvSpPr>
            <a:spLocks noGrp="1"/>
          </p:cNvSpPr>
          <p:nvPr>
            <p:ph idx="1"/>
          </p:nvPr>
        </p:nvSpPr>
        <p:spPr/>
        <p:txBody>
          <a:bodyPr/>
          <a:lstStyle/>
          <a:p>
            <a:r>
              <a:rPr lang="en-AU" dirty="0" smtClean="0"/>
              <a:t>3 Claims</a:t>
            </a:r>
          </a:p>
          <a:p>
            <a:pPr lvl="1"/>
            <a:r>
              <a:rPr lang="en-AU" dirty="0" smtClean="0"/>
              <a:t>Existence </a:t>
            </a:r>
            <a:r>
              <a:rPr lang="en-AU" dirty="0" smtClean="0"/>
              <a:t>is not a predicate</a:t>
            </a:r>
          </a:p>
          <a:p>
            <a:pPr lvl="1"/>
            <a:r>
              <a:rPr lang="en-AU" dirty="0" smtClean="0"/>
              <a:t>How can a conceptual conundrum in the mind affect a being’s objective existence?</a:t>
            </a:r>
          </a:p>
          <a:p>
            <a:pPr lvl="1"/>
            <a:r>
              <a:rPr lang="en-AU" dirty="0" smtClean="0"/>
              <a:t>Negation does not entail a contradiction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752"/>
            <a:ext cx="8229600" cy="576064"/>
          </a:xfrm>
        </p:spPr>
        <p:txBody>
          <a:bodyPr>
            <a:normAutofit fontScale="90000"/>
          </a:bodyPr>
          <a:lstStyle/>
          <a:p>
            <a:r>
              <a:rPr lang="en-AU" dirty="0" smtClean="0"/>
              <a:t>Existence is not a predicate</a:t>
            </a:r>
            <a:endParaRPr lang="en-AU" dirty="0"/>
          </a:p>
        </p:txBody>
      </p:sp>
      <p:sp>
        <p:nvSpPr>
          <p:cNvPr id="3" name="Content Placeholder 2"/>
          <p:cNvSpPr>
            <a:spLocks noGrp="1"/>
          </p:cNvSpPr>
          <p:nvPr>
            <p:ph idx="1"/>
          </p:nvPr>
        </p:nvSpPr>
        <p:spPr>
          <a:xfrm>
            <a:off x="0" y="1700808"/>
            <a:ext cx="9144000" cy="5157192"/>
          </a:xfrm>
        </p:spPr>
        <p:txBody>
          <a:bodyPr/>
          <a:lstStyle/>
          <a:p>
            <a:r>
              <a:rPr lang="en-AU" dirty="0" smtClean="0"/>
              <a:t>Proposition = subject + predicate, </a:t>
            </a:r>
            <a:r>
              <a:rPr lang="en-AU" dirty="0" err="1" smtClean="0"/>
              <a:t>eg</a:t>
            </a:r>
            <a:endParaRPr lang="en-AU" dirty="0" smtClean="0"/>
          </a:p>
          <a:p>
            <a:pPr lvl="1"/>
            <a:r>
              <a:rPr lang="en-AU" dirty="0" smtClean="0"/>
              <a:t>A dog has 4 legs</a:t>
            </a:r>
          </a:p>
          <a:p>
            <a:pPr lvl="1"/>
            <a:r>
              <a:rPr lang="en-AU" dirty="0" smtClean="0"/>
              <a:t>God exists</a:t>
            </a:r>
          </a:p>
          <a:p>
            <a:r>
              <a:rPr lang="en-AU" dirty="0" smtClean="0"/>
              <a:t>Predicate contains properties of object</a:t>
            </a:r>
            <a:endParaRPr lang="en-AU" dirty="0" smtClean="0"/>
          </a:p>
          <a:p>
            <a:r>
              <a:rPr lang="en-AU" dirty="0" smtClean="0"/>
              <a:t>Existence </a:t>
            </a:r>
          </a:p>
          <a:p>
            <a:pPr lvl="1"/>
            <a:r>
              <a:rPr lang="en-AU" dirty="0" smtClean="0"/>
              <a:t>is </a:t>
            </a:r>
            <a:r>
              <a:rPr lang="en-AU" dirty="0" smtClean="0"/>
              <a:t>an instantiation of an object</a:t>
            </a:r>
          </a:p>
          <a:p>
            <a:pPr lvl="1"/>
            <a:r>
              <a:rPr lang="en-AU" dirty="0" smtClean="0"/>
              <a:t>is </a:t>
            </a:r>
            <a:r>
              <a:rPr lang="en-AU" dirty="0" smtClean="0"/>
              <a:t>not a property</a:t>
            </a:r>
          </a:p>
          <a:p>
            <a:pPr lvl="1"/>
            <a:r>
              <a:rPr lang="en-AU" dirty="0" smtClean="0"/>
              <a:t>is </a:t>
            </a:r>
            <a:r>
              <a:rPr lang="en-AU" dirty="0" smtClean="0"/>
              <a:t>not a perfection</a:t>
            </a:r>
          </a:p>
          <a:p>
            <a:r>
              <a:rPr lang="en-AU" dirty="0" smtClean="0"/>
              <a:t>U</a:t>
            </a:r>
            <a:r>
              <a:rPr lang="en-AU" dirty="0" smtClean="0"/>
              <a:t>ndermine </a:t>
            </a:r>
            <a:r>
              <a:rPr lang="en-AU" dirty="0" smtClean="0"/>
              <a:t>Descartes’ version:</a:t>
            </a:r>
          </a:p>
          <a:p>
            <a:pPr lvl="1"/>
            <a:r>
              <a:rPr lang="en-AU" dirty="0" smtClean="0"/>
              <a:t>Existence is a perfection: </a:t>
            </a:r>
          </a:p>
          <a:p>
            <a:pPr lvl="1"/>
            <a:r>
              <a:rPr lang="en-AU" dirty="0" smtClean="0"/>
              <a:t>It would be more perfect to exist than not to exist. </a:t>
            </a:r>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Conceptual Conundrum</a:t>
            </a:r>
            <a:endParaRPr lang="en-AU" dirty="0"/>
          </a:p>
        </p:txBody>
      </p:sp>
      <p:sp>
        <p:nvSpPr>
          <p:cNvPr id="3" name="Content Placeholder 2"/>
          <p:cNvSpPr>
            <a:spLocks noGrp="1"/>
          </p:cNvSpPr>
          <p:nvPr>
            <p:ph idx="1"/>
          </p:nvPr>
        </p:nvSpPr>
        <p:spPr/>
        <p:txBody>
          <a:bodyPr/>
          <a:lstStyle/>
          <a:p>
            <a:pPr marL="342900" lvl="1" indent="-342900">
              <a:buFont typeface="Arial" charset="0"/>
              <a:buChar char="•"/>
            </a:pPr>
            <a:r>
              <a:rPr lang="en-AU" dirty="0" smtClean="0"/>
              <a:t>Anselm argues for concepts in our minds to the objective existence of God</a:t>
            </a:r>
          </a:p>
          <a:p>
            <a:pPr marL="342900" lvl="1" indent="-342900">
              <a:buFont typeface="Arial" charset="0"/>
              <a:buChar char="•"/>
            </a:pPr>
            <a:r>
              <a:rPr lang="en-AU" dirty="0" smtClean="0"/>
              <a:t>How </a:t>
            </a:r>
            <a:r>
              <a:rPr lang="en-AU" dirty="0" smtClean="0"/>
              <a:t>can a conceptual conundrum in the mind affect a being’s objective existence?</a:t>
            </a:r>
          </a:p>
          <a:p>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Negation is not a Contradiction</a:t>
            </a:r>
            <a:endParaRPr lang="en-AU" dirty="0"/>
          </a:p>
        </p:txBody>
      </p:sp>
      <p:sp>
        <p:nvSpPr>
          <p:cNvPr id="3" name="Content Placeholder 2"/>
          <p:cNvSpPr>
            <a:spLocks noGrp="1"/>
          </p:cNvSpPr>
          <p:nvPr>
            <p:ph idx="1"/>
          </p:nvPr>
        </p:nvSpPr>
        <p:spPr>
          <a:xfrm>
            <a:off x="0" y="2276872"/>
            <a:ext cx="9144000" cy="3849291"/>
          </a:xfrm>
        </p:spPr>
        <p:txBody>
          <a:bodyPr/>
          <a:lstStyle/>
          <a:p>
            <a:r>
              <a:rPr lang="en-AU" dirty="0" smtClean="0"/>
              <a:t>Some statements are necessarily true, </a:t>
            </a:r>
            <a:r>
              <a:rPr lang="en-AU" dirty="0" err="1" smtClean="0"/>
              <a:t>eg</a:t>
            </a:r>
            <a:r>
              <a:rPr lang="en-AU" dirty="0" smtClean="0"/>
              <a:t>:</a:t>
            </a:r>
          </a:p>
          <a:p>
            <a:pPr lvl="1"/>
            <a:r>
              <a:rPr lang="en-AU" dirty="0" smtClean="0"/>
              <a:t>All bachelors are unmarried</a:t>
            </a:r>
          </a:p>
          <a:p>
            <a:pPr lvl="1"/>
            <a:r>
              <a:rPr lang="en-AU" dirty="0" smtClean="0"/>
              <a:t>All squares have 4 sides</a:t>
            </a:r>
          </a:p>
          <a:p>
            <a:r>
              <a:rPr lang="en-AU" dirty="0" smtClean="0"/>
              <a:t>Their negation entails a contradiction</a:t>
            </a:r>
          </a:p>
          <a:p>
            <a:r>
              <a:rPr lang="en-AU" dirty="0" smtClean="0"/>
              <a:t>“God does not exist” does not entail a contradiction</a:t>
            </a:r>
          </a:p>
          <a:p>
            <a:r>
              <a:rPr lang="en-AU" dirty="0" smtClean="0"/>
              <a:t>Thus “God exists” is not a necessary truth</a:t>
            </a:r>
          </a:p>
          <a:p>
            <a:r>
              <a:rPr lang="en-AU" dirty="0" smtClean="0"/>
              <a:t>Confuses “necessary truth” with “necessary being”</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Kant’s Conclusion</a:t>
            </a:r>
            <a:endParaRPr lang="en-AU" dirty="0"/>
          </a:p>
        </p:txBody>
      </p:sp>
      <p:sp>
        <p:nvSpPr>
          <p:cNvPr id="3" name="Content Placeholder 2"/>
          <p:cNvSpPr>
            <a:spLocks noGrp="1"/>
          </p:cNvSpPr>
          <p:nvPr>
            <p:ph idx="1"/>
          </p:nvPr>
        </p:nvSpPr>
        <p:spPr/>
        <p:txBody>
          <a:bodyPr/>
          <a:lstStyle/>
          <a:p>
            <a:r>
              <a:rPr lang="en-AU" dirty="0" smtClean="0"/>
              <a:t>[The Ontological Argument] “neither satisfies the healthy common sense of humanity, nor sustains the scientific examination of the philosopher."</a:t>
            </a: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Arthur Schopenhauer (1788 – 1860)</a:t>
            </a:r>
            <a:endParaRPr lang="en-AU" dirty="0"/>
          </a:p>
        </p:txBody>
      </p:sp>
      <p:sp>
        <p:nvSpPr>
          <p:cNvPr id="5" name="Content Placeholder 4"/>
          <p:cNvSpPr>
            <a:spLocks noGrp="1"/>
          </p:cNvSpPr>
          <p:nvPr>
            <p:ph sz="half" idx="2"/>
          </p:nvPr>
        </p:nvSpPr>
        <p:spPr>
          <a:xfrm>
            <a:off x="457200" y="2819399"/>
            <a:ext cx="5050904" cy="3306763"/>
          </a:xfrm>
        </p:spPr>
        <p:txBody>
          <a:bodyPr/>
          <a:lstStyle/>
          <a:p>
            <a:r>
              <a:rPr lang="en-AU" dirty="0" smtClean="0"/>
              <a:t>German Philosopher</a:t>
            </a:r>
          </a:p>
          <a:p>
            <a:r>
              <a:rPr lang="en-AU" dirty="0" smtClean="0"/>
              <a:t>View of OA:</a:t>
            </a:r>
          </a:p>
          <a:p>
            <a:pPr lvl="1"/>
            <a:r>
              <a:rPr lang="en-AU" dirty="0" smtClean="0"/>
              <a:t>Sleight of hand trick</a:t>
            </a:r>
          </a:p>
          <a:p>
            <a:pPr lvl="1"/>
            <a:r>
              <a:rPr lang="en-AU" dirty="0" smtClean="0"/>
              <a:t>Charming joke</a:t>
            </a:r>
            <a:endParaRPr lang="en-AU" dirty="0"/>
          </a:p>
        </p:txBody>
      </p:sp>
      <p:pic>
        <p:nvPicPr>
          <p:cNvPr id="8" name="Content Placeholder 7" descr="Schopenhauer.jpg"/>
          <p:cNvPicPr>
            <a:picLocks noGrp="1" noChangeAspect="1"/>
          </p:cNvPicPr>
          <p:nvPr>
            <p:ph sz="quarter" idx="4"/>
          </p:nvPr>
        </p:nvPicPr>
        <p:blipFill>
          <a:blip r:embed="rId2" cstate="print"/>
          <a:stretch>
            <a:fillRect/>
          </a:stretch>
        </p:blipFill>
        <p:spPr>
          <a:xfrm>
            <a:off x="6444208" y="3140968"/>
            <a:ext cx="2301169" cy="2750943"/>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and Break</a:t>
            </a:r>
            <a:endParaRPr lang="en-AU" dirty="0"/>
          </a:p>
        </p:txBody>
      </p:sp>
      <p:sp>
        <p:nvSpPr>
          <p:cNvPr id="3" name="Content Placeholder 2"/>
          <p:cNvSpPr>
            <a:spLocks noGrp="1"/>
          </p:cNvSpPr>
          <p:nvPr>
            <p:ph idx="1"/>
          </p:nvPr>
        </p:nvSpPr>
        <p:spPr/>
        <p:txBody>
          <a:bodyPr/>
          <a:lstStyle/>
          <a:p>
            <a:r>
              <a:rPr lang="en-AU" dirty="0" smtClean="0"/>
              <a:t>What do you think so far?</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err="1" smtClean="0"/>
              <a:t>Plantinga’s</a:t>
            </a:r>
            <a:r>
              <a:rPr lang="en-AU" dirty="0" smtClean="0"/>
              <a:t> comment on Predicate Argument</a:t>
            </a:r>
            <a:endParaRPr lang="en-AU" dirty="0"/>
          </a:p>
        </p:txBody>
      </p:sp>
      <p:sp>
        <p:nvSpPr>
          <p:cNvPr id="3" name="Content Placeholder 2"/>
          <p:cNvSpPr>
            <a:spLocks noGrp="1"/>
          </p:cNvSpPr>
          <p:nvPr>
            <p:ph idx="1"/>
          </p:nvPr>
        </p:nvSpPr>
        <p:spPr/>
        <p:txBody>
          <a:bodyPr/>
          <a:lstStyle/>
          <a:p>
            <a:r>
              <a:rPr lang="en-AU" sz="2000" dirty="0" smtClean="0"/>
              <a:t>Kant's point, then, is that one cannot define things into existence because existence is not a real property or predicate in the explained sense. If this is what he means, he's certainly right. But is it relevant to the ontological argument? Couldn't Anselm thank Kant for this interesting point and proceed merrily on his way? Where did he try to define God into being by adding existence to a list of properties that defined some concept? </a:t>
            </a:r>
          </a:p>
          <a:p>
            <a:r>
              <a:rPr lang="en-AU" sz="2000" dirty="0" smtClean="0"/>
              <a:t>If this were Anselm's procedure -- if he had simply added existence to a concept that has application contingently if at all -- then indeed his argument would be subject to the Kantian criticism. But he didn't, and it isn't. The usual criticisms of Anselm's argument, then, leave much to be desired. </a:t>
            </a:r>
          </a:p>
          <a:p>
            <a:endParaRPr lang="en-AU"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Modal Ontological Argument</a:t>
            </a:r>
            <a:endParaRPr lang="en-AU" dirty="0"/>
          </a:p>
        </p:txBody>
      </p:sp>
      <p:sp>
        <p:nvSpPr>
          <p:cNvPr id="3" name="Content Placeholder 2"/>
          <p:cNvSpPr>
            <a:spLocks noGrp="1"/>
          </p:cNvSpPr>
          <p:nvPr>
            <p:ph idx="1"/>
          </p:nvPr>
        </p:nvSpPr>
        <p:spPr/>
        <p:txBody>
          <a:bodyPr/>
          <a:lstStyle/>
          <a:p>
            <a:r>
              <a:rPr lang="en-AU" dirty="0" smtClean="0"/>
              <a:t>Developed by </a:t>
            </a:r>
            <a:r>
              <a:rPr lang="en-AU" dirty="0" err="1" smtClean="0"/>
              <a:t>Plantinga</a:t>
            </a:r>
            <a:endParaRPr lang="en-AU" dirty="0" smtClean="0"/>
          </a:p>
          <a:p>
            <a:r>
              <a:rPr lang="en-AU" dirty="0" smtClean="0"/>
              <a:t>Based on modal logic</a:t>
            </a:r>
          </a:p>
          <a:p>
            <a:r>
              <a:rPr lang="en-AU" dirty="0" smtClean="0"/>
              <a:t>Modal logic is an extension of philosophical logic to deal with possibility and necessity</a:t>
            </a:r>
          </a:p>
          <a:p>
            <a:r>
              <a:rPr lang="en-AU" dirty="0" smtClean="0"/>
              <a:t>God is defined as a Maximally Great Being (MGB)</a:t>
            </a:r>
          </a:p>
          <a:p>
            <a:r>
              <a:rPr lang="en-AU" dirty="0" smtClean="0"/>
              <a:t>One property of God is that He exists necessarily</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Argument</a:t>
            </a:r>
            <a:endParaRPr lang="en-AU" dirty="0"/>
          </a:p>
        </p:txBody>
      </p:sp>
      <p:sp>
        <p:nvSpPr>
          <p:cNvPr id="3" name="Content Placeholder 2"/>
          <p:cNvSpPr>
            <a:spLocks noGrp="1"/>
          </p:cNvSpPr>
          <p:nvPr>
            <p:ph idx="1"/>
          </p:nvPr>
        </p:nvSpPr>
        <p:spPr>
          <a:xfrm>
            <a:off x="0" y="2348880"/>
            <a:ext cx="9144000" cy="3777283"/>
          </a:xfrm>
        </p:spPr>
        <p:txBody>
          <a:bodyPr/>
          <a:lstStyle/>
          <a:p>
            <a:pPr marL="514350" indent="-514350">
              <a:buFont typeface="+mj-lt"/>
              <a:buAutoNum type="arabicPeriod"/>
            </a:pPr>
            <a:r>
              <a:rPr lang="en-AU" dirty="0" smtClean="0"/>
              <a:t>It is possible that an MGB exists</a:t>
            </a:r>
          </a:p>
          <a:p>
            <a:pPr marL="514350" indent="-514350">
              <a:buFont typeface="+mj-lt"/>
              <a:buAutoNum type="arabicPeriod"/>
            </a:pPr>
            <a:r>
              <a:rPr lang="en-AU" dirty="0" smtClean="0"/>
              <a:t>If it is possible that an MGB exists, then an MGB exists in some possible world</a:t>
            </a:r>
          </a:p>
          <a:p>
            <a:pPr marL="514350" indent="-514350">
              <a:buFont typeface="+mj-lt"/>
              <a:buAutoNum type="arabicPeriod"/>
            </a:pPr>
            <a:r>
              <a:rPr lang="en-AU" dirty="0" smtClean="0"/>
              <a:t>If an MGB exists in some possible world, then an MGB exists in every possible world</a:t>
            </a:r>
          </a:p>
          <a:p>
            <a:pPr marL="514350" indent="-514350">
              <a:buFont typeface="+mj-lt"/>
              <a:buAutoNum type="arabicPeriod"/>
            </a:pPr>
            <a:r>
              <a:rPr lang="en-AU" dirty="0" smtClean="0"/>
              <a:t>If an MGB exists in every possible world then an MGB exists in the actual world</a:t>
            </a:r>
          </a:p>
          <a:p>
            <a:pPr marL="514350" indent="-514350">
              <a:buFont typeface="+mj-lt"/>
              <a:buAutoNum type="arabicPeriod"/>
            </a:pPr>
            <a:r>
              <a:rPr lang="en-AU" dirty="0" smtClean="0"/>
              <a:t>Therefore an MGB exists</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Explanation</a:t>
            </a:r>
            <a:endParaRPr lang="en-AU" dirty="0"/>
          </a:p>
        </p:txBody>
      </p:sp>
      <p:sp>
        <p:nvSpPr>
          <p:cNvPr id="3" name="Content Placeholder 2"/>
          <p:cNvSpPr>
            <a:spLocks noGrp="1"/>
          </p:cNvSpPr>
          <p:nvPr>
            <p:ph idx="1"/>
          </p:nvPr>
        </p:nvSpPr>
        <p:spPr>
          <a:xfrm>
            <a:off x="0" y="2276872"/>
            <a:ext cx="8686800" cy="3849291"/>
          </a:xfrm>
        </p:spPr>
        <p:txBody>
          <a:bodyPr/>
          <a:lstStyle/>
          <a:p>
            <a:r>
              <a:rPr lang="en-AU" dirty="0" smtClean="0"/>
              <a:t>A possible world is any possible combination of state of affairs</a:t>
            </a:r>
          </a:p>
          <a:p>
            <a:r>
              <a:rPr lang="en-AU" dirty="0" smtClean="0"/>
              <a:t>Most people are initially puzzled by premise 3:</a:t>
            </a:r>
          </a:p>
          <a:p>
            <a:pPr lvl="1"/>
            <a:r>
              <a:rPr lang="en-AU" dirty="0" smtClean="0"/>
              <a:t>If an MGB exists in some possible world, then an MGB exists in every possible world</a:t>
            </a:r>
          </a:p>
          <a:p>
            <a:r>
              <a:rPr lang="en-AU" dirty="0" smtClean="0"/>
              <a:t>One property of an MGB is that an MGB is a necessary being – therefore must exist in all possible worlds</a:t>
            </a:r>
          </a:p>
          <a:p>
            <a:r>
              <a:rPr lang="en-AU" dirty="0" smtClean="0"/>
              <a:t>According to Craig only premise 1 is controversial</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Meaning of possible</a:t>
            </a:r>
            <a:endParaRPr lang="en-AU" dirty="0"/>
          </a:p>
        </p:txBody>
      </p:sp>
      <p:sp>
        <p:nvSpPr>
          <p:cNvPr id="3" name="Content Placeholder 2"/>
          <p:cNvSpPr>
            <a:spLocks noGrp="1"/>
          </p:cNvSpPr>
          <p:nvPr>
            <p:ph idx="1"/>
          </p:nvPr>
        </p:nvSpPr>
        <p:spPr>
          <a:xfrm>
            <a:off x="457200" y="2276872"/>
            <a:ext cx="8229600" cy="3849291"/>
          </a:xfrm>
        </p:spPr>
        <p:txBody>
          <a:bodyPr/>
          <a:lstStyle/>
          <a:p>
            <a:r>
              <a:rPr lang="en-AU" dirty="0" smtClean="0"/>
              <a:t>“Possible” means “metaphysically possible” rather than “epistemically possible”</a:t>
            </a:r>
          </a:p>
          <a:p>
            <a:r>
              <a:rPr lang="en-AU" dirty="0" smtClean="0"/>
              <a:t>Sound confusing?</a:t>
            </a:r>
          </a:p>
          <a:p>
            <a:r>
              <a:rPr lang="en-AU" dirty="0" smtClean="0"/>
              <a:t>Metaphysically possible means “is it actually logically possible?”</a:t>
            </a:r>
          </a:p>
          <a:p>
            <a:r>
              <a:rPr lang="en-AU" dirty="0" smtClean="0"/>
              <a:t>Epistemically possible relates to our knowledge: “Gee, I dunno, therefore I guess it’s possible”</a:t>
            </a:r>
          </a:p>
          <a:p>
            <a:r>
              <a:rPr lang="en-AU" dirty="0" smtClean="0"/>
              <a:t>Possibility is not an appeal to ignorance</a:t>
            </a:r>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Types of Existence</a:t>
            </a:r>
            <a:endParaRPr lang="en-AU" dirty="0"/>
          </a:p>
        </p:txBody>
      </p:sp>
      <p:sp>
        <p:nvSpPr>
          <p:cNvPr id="3" name="Content Placeholder 2"/>
          <p:cNvSpPr>
            <a:spLocks noGrp="1"/>
          </p:cNvSpPr>
          <p:nvPr>
            <p:ph idx="1"/>
          </p:nvPr>
        </p:nvSpPr>
        <p:spPr/>
        <p:txBody>
          <a:bodyPr/>
          <a:lstStyle/>
          <a:p>
            <a:r>
              <a:rPr lang="en-AU" dirty="0" smtClean="0"/>
              <a:t>Impossible</a:t>
            </a:r>
          </a:p>
          <a:p>
            <a:r>
              <a:rPr lang="en-AU" dirty="0" smtClean="0"/>
              <a:t>Contingent</a:t>
            </a:r>
          </a:p>
          <a:p>
            <a:r>
              <a:rPr lang="en-AU" dirty="0" smtClean="0"/>
              <a:t>Necessary</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Objections</a:t>
            </a:r>
            <a:endParaRPr lang="en-AU" dirty="0"/>
          </a:p>
        </p:txBody>
      </p:sp>
      <p:sp>
        <p:nvSpPr>
          <p:cNvPr id="3" name="Content Placeholder 2"/>
          <p:cNvSpPr>
            <a:spLocks noGrp="1"/>
          </p:cNvSpPr>
          <p:nvPr>
            <p:ph idx="1"/>
          </p:nvPr>
        </p:nvSpPr>
        <p:spPr/>
        <p:txBody>
          <a:bodyPr/>
          <a:lstStyle/>
          <a:p>
            <a:r>
              <a:rPr lang="en-AU" dirty="0" smtClean="0"/>
              <a:t>Parodies</a:t>
            </a:r>
          </a:p>
          <a:p>
            <a:r>
              <a:rPr lang="en-AU" dirty="0" smtClean="0"/>
              <a:t>An MGB is incoherent (impossible)</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Parodies</a:t>
            </a:r>
            <a:endParaRPr lang="en-AU" dirty="0"/>
          </a:p>
        </p:txBody>
      </p:sp>
      <p:sp>
        <p:nvSpPr>
          <p:cNvPr id="3" name="Content Placeholder 2"/>
          <p:cNvSpPr>
            <a:spLocks noGrp="1"/>
          </p:cNvSpPr>
          <p:nvPr>
            <p:ph idx="1"/>
          </p:nvPr>
        </p:nvSpPr>
        <p:spPr/>
        <p:txBody>
          <a:bodyPr/>
          <a:lstStyle/>
          <a:p>
            <a:r>
              <a:rPr lang="en-AU" dirty="0" smtClean="0"/>
              <a:t>Parodies are not really an argument</a:t>
            </a:r>
          </a:p>
          <a:p>
            <a:r>
              <a:rPr lang="en-AU" dirty="0" smtClean="0"/>
              <a:t>Parodies are attempts to use parallel arguments to prove the existence of things we don’t believe in</a:t>
            </a:r>
          </a:p>
          <a:p>
            <a:r>
              <a:rPr lang="en-AU" dirty="0" smtClean="0"/>
              <a:t>On close examination the argument does not work for the parodies</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Necessarily Existent Pink Unicorn</a:t>
            </a:r>
            <a:endParaRPr lang="en-AU" dirty="0"/>
          </a:p>
        </p:txBody>
      </p:sp>
      <p:sp>
        <p:nvSpPr>
          <p:cNvPr id="3" name="Content Placeholder 2"/>
          <p:cNvSpPr>
            <a:spLocks noGrp="1"/>
          </p:cNvSpPr>
          <p:nvPr>
            <p:ph idx="1"/>
          </p:nvPr>
        </p:nvSpPr>
        <p:spPr>
          <a:xfrm>
            <a:off x="0" y="2276872"/>
            <a:ext cx="9144000" cy="3849291"/>
          </a:xfrm>
        </p:spPr>
        <p:txBody>
          <a:bodyPr/>
          <a:lstStyle/>
          <a:p>
            <a:pPr marL="514350" indent="-514350"/>
            <a:r>
              <a:rPr lang="en-AU" sz="2000" dirty="0" smtClean="0"/>
              <a:t>Argument:</a:t>
            </a:r>
          </a:p>
          <a:p>
            <a:pPr marL="914400" lvl="1" indent="-514350">
              <a:buFont typeface="+mj-lt"/>
              <a:buAutoNum type="arabicPeriod"/>
            </a:pPr>
            <a:r>
              <a:rPr lang="en-AU" sz="1600" dirty="0" smtClean="0"/>
              <a:t>It is possible that a Necessarily Existent Pink Unicorn (NEPU) exists</a:t>
            </a:r>
          </a:p>
          <a:p>
            <a:pPr marL="914400" lvl="1" indent="-514350">
              <a:buFont typeface="+mj-lt"/>
              <a:buAutoNum type="arabicPeriod"/>
            </a:pPr>
            <a:r>
              <a:rPr lang="en-AU" sz="1600" dirty="0" smtClean="0"/>
              <a:t>If it is possible that a NEPU exists, then a NEPU exists in some possible world</a:t>
            </a:r>
          </a:p>
          <a:p>
            <a:pPr marL="914400" lvl="1" indent="-514350">
              <a:buFont typeface="+mj-lt"/>
              <a:buAutoNum type="arabicPeriod"/>
            </a:pPr>
            <a:r>
              <a:rPr lang="en-AU" sz="1600" dirty="0" smtClean="0"/>
              <a:t>If a NEPU exists in some possible world, then a NEPU exists in every possible world</a:t>
            </a:r>
          </a:p>
          <a:p>
            <a:pPr marL="914400" lvl="1" indent="-514350">
              <a:buFont typeface="+mj-lt"/>
              <a:buAutoNum type="arabicPeriod"/>
            </a:pPr>
            <a:r>
              <a:rPr lang="en-AU" sz="1600" dirty="0" smtClean="0"/>
              <a:t>If a NEPU exists in every possible world then a NEPU exists in the actual world</a:t>
            </a:r>
          </a:p>
          <a:p>
            <a:pPr marL="914400" lvl="1" indent="-514350">
              <a:buFont typeface="+mj-lt"/>
              <a:buAutoNum type="arabicPeriod"/>
            </a:pPr>
            <a:r>
              <a:rPr lang="en-AU" sz="1600" dirty="0" smtClean="0"/>
              <a:t>Therefore a NEPU exists</a:t>
            </a:r>
          </a:p>
          <a:p>
            <a:pPr marL="514350" indent="-514350"/>
            <a:r>
              <a:rPr lang="en-AU" sz="2000" dirty="0" smtClean="0"/>
              <a:t>Counter argument</a:t>
            </a:r>
          </a:p>
          <a:p>
            <a:pPr marL="914400" lvl="1" indent="-514350"/>
            <a:r>
              <a:rPr lang="en-AU" sz="1600" dirty="0" smtClean="0"/>
              <a:t>A pink unicorn is physical</a:t>
            </a:r>
          </a:p>
          <a:p>
            <a:pPr marL="914400" lvl="1" indent="-514350"/>
            <a:r>
              <a:rPr lang="en-AU" sz="1600" dirty="0" smtClean="0"/>
              <a:t>All physical objects/beings are contingent</a:t>
            </a:r>
          </a:p>
          <a:p>
            <a:pPr marL="914400" lvl="1" indent="-514350"/>
            <a:r>
              <a:rPr lang="en-AU" sz="1600" dirty="0" smtClean="0"/>
              <a:t>Therefore a pink unicorn cannot be a necessary being</a:t>
            </a:r>
          </a:p>
          <a:p>
            <a:pPr marL="914400" lvl="1" indent="-514350"/>
            <a:r>
              <a:rPr lang="en-AU" sz="1600" dirty="0" smtClean="0"/>
              <a:t>Therefore premise 1 fails</a:t>
            </a:r>
          </a:p>
          <a:p>
            <a:pPr marL="514350" indent="-514350"/>
            <a:endParaRPr lang="en-A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Bertrand Russell (1872 – 1970)</a:t>
            </a:r>
            <a:endParaRPr lang="en-AU" dirty="0"/>
          </a:p>
        </p:txBody>
      </p:sp>
      <p:sp>
        <p:nvSpPr>
          <p:cNvPr id="3" name="Content Placeholder 2"/>
          <p:cNvSpPr>
            <a:spLocks noGrp="1"/>
          </p:cNvSpPr>
          <p:nvPr>
            <p:ph idx="1"/>
          </p:nvPr>
        </p:nvSpPr>
        <p:spPr>
          <a:xfrm>
            <a:off x="179512" y="2590800"/>
            <a:ext cx="5904656" cy="3535363"/>
          </a:xfrm>
        </p:spPr>
        <p:txBody>
          <a:bodyPr/>
          <a:lstStyle/>
          <a:p>
            <a:r>
              <a:rPr lang="en-AU" dirty="0" smtClean="0"/>
              <a:t>“It is much easier to be persuaded that ontological arguments are no good than it is to say exactly what is wrong with them”</a:t>
            </a:r>
            <a:endParaRPr lang="en-AU" dirty="0"/>
          </a:p>
        </p:txBody>
      </p:sp>
      <p:pic>
        <p:nvPicPr>
          <p:cNvPr id="3075" name="Picture 3" descr="C:\Data\02 RF Chapter\Presentations\130328 Ontological Argument\Bertrand Russell.jpg"/>
          <p:cNvPicPr>
            <a:picLocks noChangeAspect="1" noChangeArrowheads="1"/>
          </p:cNvPicPr>
          <p:nvPr/>
        </p:nvPicPr>
        <p:blipFill>
          <a:blip r:embed="rId2" cstate="print"/>
          <a:srcRect/>
          <a:stretch>
            <a:fillRect/>
          </a:stretch>
        </p:blipFill>
        <p:spPr bwMode="auto">
          <a:xfrm>
            <a:off x="6228184" y="2708920"/>
            <a:ext cx="2594620" cy="324079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Reverse Ontological Argument</a:t>
            </a:r>
            <a:endParaRPr lang="en-AU" dirty="0"/>
          </a:p>
        </p:txBody>
      </p:sp>
      <p:sp>
        <p:nvSpPr>
          <p:cNvPr id="3" name="Content Placeholder 2"/>
          <p:cNvSpPr>
            <a:spLocks noGrp="1"/>
          </p:cNvSpPr>
          <p:nvPr>
            <p:ph idx="1"/>
          </p:nvPr>
        </p:nvSpPr>
        <p:spPr>
          <a:xfrm>
            <a:off x="457200" y="2276872"/>
            <a:ext cx="8229600" cy="3849291"/>
          </a:xfrm>
        </p:spPr>
        <p:txBody>
          <a:bodyPr/>
          <a:lstStyle/>
          <a:p>
            <a:pPr marL="514350" indent="-514350"/>
            <a:r>
              <a:rPr lang="en-AU" sz="2000" dirty="0" smtClean="0"/>
              <a:t>Reverse OA</a:t>
            </a:r>
          </a:p>
          <a:p>
            <a:pPr marL="914400" lvl="1" indent="-514350">
              <a:buFont typeface="+mj-lt"/>
              <a:buAutoNum type="arabicPeriod"/>
            </a:pPr>
            <a:r>
              <a:rPr lang="en-AU" sz="1600" dirty="0" smtClean="0"/>
              <a:t>It is possible that an MGB does not exist</a:t>
            </a:r>
          </a:p>
          <a:p>
            <a:pPr marL="914400" lvl="1" indent="-514350">
              <a:buFont typeface="+mj-lt"/>
              <a:buAutoNum type="arabicPeriod"/>
            </a:pPr>
            <a:r>
              <a:rPr lang="en-AU" sz="1600" dirty="0" smtClean="0"/>
              <a:t>If it is possible that an MGB does not exist, then an MGB does not exist in some possible world</a:t>
            </a:r>
          </a:p>
          <a:p>
            <a:pPr marL="914400" lvl="1" indent="-514350">
              <a:buFont typeface="+mj-lt"/>
              <a:buAutoNum type="arabicPeriod"/>
            </a:pPr>
            <a:r>
              <a:rPr lang="en-AU" sz="1600" dirty="0" smtClean="0"/>
              <a:t>If an MGB does not exist in some possible world, then an MGB does not exist in every possible world</a:t>
            </a:r>
          </a:p>
          <a:p>
            <a:pPr marL="914400" lvl="1" indent="-514350">
              <a:buFont typeface="+mj-lt"/>
              <a:buAutoNum type="arabicPeriod"/>
            </a:pPr>
            <a:r>
              <a:rPr lang="en-AU" sz="1600" dirty="0" smtClean="0"/>
              <a:t>If an MGB does not exist in every possible world then an MGB does not exist in the actual world</a:t>
            </a:r>
          </a:p>
          <a:p>
            <a:pPr marL="914400" lvl="1" indent="-514350">
              <a:buFont typeface="+mj-lt"/>
              <a:buAutoNum type="arabicPeriod"/>
            </a:pPr>
            <a:r>
              <a:rPr lang="en-AU" sz="1600" dirty="0" smtClean="0"/>
              <a:t>Therefore Maximal Greatness is impossible</a:t>
            </a:r>
          </a:p>
          <a:p>
            <a:pPr marL="514350" indent="-514350"/>
            <a:r>
              <a:rPr lang="en-AU" sz="2000" dirty="0" smtClean="0"/>
              <a:t>Counter Arguments</a:t>
            </a:r>
          </a:p>
          <a:p>
            <a:pPr marL="914400" lvl="1" indent="-514350"/>
            <a:r>
              <a:rPr lang="en-AU" sz="1600" dirty="0" smtClean="0"/>
              <a:t>Premise 1 is tantamount to saying that it is not possible that an MGB exists. Thus it assumes its conclusion</a:t>
            </a:r>
          </a:p>
          <a:p>
            <a:pPr marL="914400" lvl="1" indent="-514350"/>
            <a:r>
              <a:rPr lang="en-AU" sz="1600" dirty="0" smtClean="0"/>
              <a:t>Likewise for premise 2</a:t>
            </a:r>
          </a:p>
          <a:p>
            <a:endParaRPr lang="en-A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864096"/>
          </a:xfrm>
        </p:spPr>
        <p:txBody>
          <a:bodyPr/>
          <a:lstStyle/>
          <a:p>
            <a:r>
              <a:rPr lang="en-AU" dirty="0" smtClean="0"/>
              <a:t>Dawkins’ Ontological Argument</a:t>
            </a:r>
            <a:endParaRPr lang="en-AU" dirty="0"/>
          </a:p>
        </p:txBody>
      </p:sp>
      <p:sp>
        <p:nvSpPr>
          <p:cNvPr id="3" name="Content Placeholder 2"/>
          <p:cNvSpPr>
            <a:spLocks noGrp="1"/>
          </p:cNvSpPr>
          <p:nvPr>
            <p:ph idx="1"/>
          </p:nvPr>
        </p:nvSpPr>
        <p:spPr>
          <a:xfrm>
            <a:off x="0" y="2132856"/>
            <a:ext cx="9144000" cy="3993307"/>
          </a:xfrm>
        </p:spPr>
        <p:txBody>
          <a:bodyPr/>
          <a:lstStyle/>
          <a:p>
            <a:r>
              <a:rPr lang="en-AU" sz="2000" dirty="0" smtClean="0"/>
              <a:t>Argument</a:t>
            </a:r>
          </a:p>
          <a:p>
            <a:pPr lvl="1">
              <a:buFont typeface="+mj-lt"/>
              <a:buAutoNum type="arabicPeriod"/>
            </a:pPr>
            <a:r>
              <a:rPr lang="en-AU" sz="1600" dirty="0" smtClean="0"/>
              <a:t>The creation of the world is the most marvellous achievement imaginable.</a:t>
            </a:r>
          </a:p>
          <a:p>
            <a:pPr lvl="1">
              <a:buFont typeface="+mj-lt"/>
              <a:buAutoNum type="arabicPeriod"/>
            </a:pPr>
            <a:r>
              <a:rPr lang="en-AU" sz="1600" dirty="0" smtClean="0"/>
              <a:t>The merit of an achievement is the product of (a) its intrinsic quality, and (b) the ability of its creator.</a:t>
            </a:r>
          </a:p>
          <a:p>
            <a:pPr lvl="1">
              <a:buFont typeface="+mj-lt"/>
              <a:buAutoNum type="arabicPeriod"/>
            </a:pPr>
            <a:r>
              <a:rPr lang="en-AU" sz="1600" dirty="0" smtClean="0"/>
              <a:t>The greater the disability (or handicap) of the creator, the more impressive the achievement.</a:t>
            </a:r>
          </a:p>
          <a:p>
            <a:pPr lvl="1">
              <a:buFont typeface="+mj-lt"/>
              <a:buAutoNum type="arabicPeriod"/>
            </a:pPr>
            <a:r>
              <a:rPr lang="en-AU" sz="1600" dirty="0" smtClean="0"/>
              <a:t>The most formidable handicap for a creator would be non-existence.</a:t>
            </a:r>
          </a:p>
          <a:p>
            <a:pPr lvl="1">
              <a:buFont typeface="+mj-lt"/>
              <a:buAutoNum type="arabicPeriod"/>
            </a:pPr>
            <a:r>
              <a:rPr lang="en-AU" sz="1600" dirty="0" smtClean="0"/>
              <a:t>Therefore if we suppose that the universe is the product of an existent creator we can conceive a greater being namely, one who created everything while not existing.</a:t>
            </a:r>
          </a:p>
          <a:p>
            <a:pPr lvl="1">
              <a:buFont typeface="+mj-lt"/>
              <a:buAutoNum type="arabicPeriod"/>
            </a:pPr>
            <a:r>
              <a:rPr lang="en-AU" sz="1600" dirty="0" smtClean="0"/>
              <a:t>An existing God therefore would not be a being greater than which a greater cannot be conceived because an even more formidable and incredible creator would be a God which did not exist.</a:t>
            </a:r>
          </a:p>
          <a:p>
            <a:pPr lvl="1">
              <a:buFont typeface="+mj-lt"/>
              <a:buAutoNum type="arabicPeriod"/>
            </a:pPr>
            <a:r>
              <a:rPr lang="en-AU" sz="1600" dirty="0" smtClean="0"/>
              <a:t>Therefore, God does not exist.</a:t>
            </a:r>
          </a:p>
          <a:p>
            <a:r>
              <a:rPr lang="en-AU" sz="2000" dirty="0" smtClean="0"/>
              <a:t>Objection : It is incoherent to propose creation by a God who does not exist</a:t>
            </a:r>
            <a:endParaRPr lang="en-AU"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MGB is Incoherent</a:t>
            </a:r>
            <a:endParaRPr lang="en-AU" dirty="0"/>
          </a:p>
        </p:txBody>
      </p:sp>
      <p:sp>
        <p:nvSpPr>
          <p:cNvPr id="3" name="Content Placeholder 2"/>
          <p:cNvSpPr>
            <a:spLocks noGrp="1"/>
          </p:cNvSpPr>
          <p:nvPr>
            <p:ph idx="1"/>
          </p:nvPr>
        </p:nvSpPr>
        <p:spPr/>
        <p:txBody>
          <a:bodyPr/>
          <a:lstStyle/>
          <a:p>
            <a:r>
              <a:rPr lang="en-AU" dirty="0" smtClean="0"/>
              <a:t>These are versions that claim that it is not possible that an MGB exists</a:t>
            </a:r>
          </a:p>
          <a:p>
            <a:pPr lvl="1"/>
            <a:r>
              <a:rPr lang="en-AU" dirty="0" smtClean="0"/>
              <a:t>Omnipotence Paradox</a:t>
            </a:r>
          </a:p>
          <a:p>
            <a:pPr lvl="1"/>
            <a:r>
              <a:rPr lang="en-AU" dirty="0" smtClean="0"/>
              <a:t>Problem of Evil</a:t>
            </a:r>
            <a:endParaRPr lang="en-A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Essence of Argument</a:t>
            </a:r>
            <a:endParaRPr lang="en-AU" dirty="0"/>
          </a:p>
        </p:txBody>
      </p:sp>
      <p:sp>
        <p:nvSpPr>
          <p:cNvPr id="3" name="Content Placeholder 2"/>
          <p:cNvSpPr>
            <a:spLocks noGrp="1"/>
          </p:cNvSpPr>
          <p:nvPr>
            <p:ph idx="1"/>
          </p:nvPr>
        </p:nvSpPr>
        <p:spPr/>
        <p:txBody>
          <a:bodyPr/>
          <a:lstStyle/>
          <a:p>
            <a:r>
              <a:rPr lang="en-AU" dirty="0" smtClean="0"/>
              <a:t>If it is possible that a Necessary Being (NB) exists then that NB must exist in all possible worlds</a:t>
            </a:r>
            <a:endParaRPr lang="en-A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Debate between Craig and Victor </a:t>
            </a:r>
            <a:r>
              <a:rPr lang="en-AU" dirty="0" err="1" smtClean="0"/>
              <a:t>Stenger</a:t>
            </a:r>
            <a:endParaRPr lang="en-AU" dirty="0"/>
          </a:p>
        </p:txBody>
      </p:sp>
      <p:sp>
        <p:nvSpPr>
          <p:cNvPr id="3" name="Content Placeholder 2"/>
          <p:cNvSpPr>
            <a:spLocks noGrp="1"/>
          </p:cNvSpPr>
          <p:nvPr>
            <p:ph idx="1"/>
          </p:nvPr>
        </p:nvSpPr>
        <p:spPr/>
        <p:txBody>
          <a:bodyPr/>
          <a:lstStyle/>
          <a:p>
            <a:r>
              <a:rPr lang="en-AU" dirty="0" smtClean="0"/>
              <a:t>Craig used MOA in debate with </a:t>
            </a:r>
            <a:r>
              <a:rPr lang="en-AU" dirty="0" err="1" smtClean="0"/>
              <a:t>Stenger</a:t>
            </a:r>
            <a:endParaRPr lang="en-AU" dirty="0" smtClean="0"/>
          </a:p>
          <a:p>
            <a:r>
              <a:rPr lang="en-AU" dirty="0" err="1" smtClean="0"/>
              <a:t>Stenger</a:t>
            </a:r>
            <a:r>
              <a:rPr lang="en-AU" dirty="0" smtClean="0"/>
              <a:t> attempted a parody (maximally great pizza)</a:t>
            </a:r>
            <a:endParaRPr lang="en-A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Practical Use of OA</a:t>
            </a:r>
            <a:endParaRPr lang="en-AU" dirty="0"/>
          </a:p>
        </p:txBody>
      </p:sp>
      <p:sp>
        <p:nvSpPr>
          <p:cNvPr id="3" name="Content Placeholder 2"/>
          <p:cNvSpPr>
            <a:spLocks noGrp="1"/>
          </p:cNvSpPr>
          <p:nvPr>
            <p:ph idx="1"/>
          </p:nvPr>
        </p:nvSpPr>
        <p:spPr/>
        <p:txBody>
          <a:bodyPr/>
          <a:lstStyle/>
          <a:p>
            <a:r>
              <a:rPr lang="en-AU" dirty="0" smtClean="0"/>
              <a:t>I have heard it claimed that no-one has ever been converted by the OA – not actually true</a:t>
            </a:r>
          </a:p>
          <a:p>
            <a:r>
              <a:rPr lang="en-AU" dirty="0" smtClean="0"/>
              <a:t>God is defined as a Maximally Great Perfect </a:t>
            </a:r>
            <a:r>
              <a:rPr lang="en-AU" dirty="0" smtClean="0"/>
              <a:t>Being – solution to </a:t>
            </a:r>
            <a:r>
              <a:rPr lang="en-AU" dirty="0" err="1" smtClean="0"/>
              <a:t>Euthyphro</a:t>
            </a:r>
            <a:r>
              <a:rPr lang="en-AU" dirty="0" smtClean="0"/>
              <a:t> </a:t>
            </a:r>
            <a:r>
              <a:rPr lang="en-AU" dirty="0" err="1" smtClean="0"/>
              <a:t>Dillemma</a:t>
            </a:r>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 </a:t>
            </a:r>
            <a:r>
              <a:rPr lang="en-AU" smtClean="0"/>
              <a:t>you think?</a:t>
            </a:r>
            <a:endParaRPr lang="en-AU"/>
          </a:p>
        </p:txBody>
      </p:sp>
      <p:sp>
        <p:nvSpPr>
          <p:cNvPr id="3" name="Content Placeholder 2"/>
          <p:cNvSpPr>
            <a:spLocks noGrp="1"/>
          </p:cNvSpPr>
          <p:nvPr>
            <p:ph idx="1"/>
          </p:nvPr>
        </p:nvSpPr>
        <p:spPr/>
        <p:txBody>
          <a:bodyPr/>
          <a:lstStyle/>
          <a:p>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Alvin </a:t>
            </a:r>
            <a:r>
              <a:rPr lang="en-AU" dirty="0" err="1" smtClean="0"/>
              <a:t>Plantinga</a:t>
            </a:r>
            <a:r>
              <a:rPr lang="en-AU" dirty="0" smtClean="0"/>
              <a:t> (1932 - )</a:t>
            </a:r>
            <a:endParaRPr lang="en-AU" dirty="0"/>
          </a:p>
        </p:txBody>
      </p:sp>
      <p:sp>
        <p:nvSpPr>
          <p:cNvPr id="3" name="Content Placeholder 2"/>
          <p:cNvSpPr>
            <a:spLocks noGrp="1"/>
          </p:cNvSpPr>
          <p:nvPr>
            <p:ph idx="1"/>
          </p:nvPr>
        </p:nvSpPr>
        <p:spPr>
          <a:xfrm>
            <a:off x="0" y="2590800"/>
            <a:ext cx="6084168" cy="3862536"/>
          </a:xfrm>
        </p:spPr>
        <p:txBody>
          <a:bodyPr/>
          <a:lstStyle/>
          <a:p>
            <a:r>
              <a:rPr lang="en-AU" sz="2400" dirty="0" smtClean="0"/>
              <a:t>Former president of American Philosophical Association:</a:t>
            </a:r>
          </a:p>
          <a:p>
            <a:pPr lvl="1"/>
            <a:r>
              <a:rPr lang="en-AU" sz="2000" dirty="0" smtClean="0"/>
              <a:t>Although the [ontological] argument certainly looks at first sight as if it ought to be unsound, it is profoundly difficult to say what, exactly, is wrong with it. Indeed, I do not believe that any philosopher has ever given a cogent and conclusive refutation of the ontological argument in its various forms.</a:t>
            </a:r>
            <a:endParaRPr lang="en-AU" sz="2000" dirty="0"/>
          </a:p>
        </p:txBody>
      </p:sp>
      <p:pic>
        <p:nvPicPr>
          <p:cNvPr id="2051" name="Picture 3" descr="C:\Data\02 RF Chapter\Presentations\130328 Ontological Argument\Alvin Plantinga.jpg"/>
          <p:cNvPicPr>
            <a:picLocks noChangeAspect="1" noChangeArrowheads="1"/>
          </p:cNvPicPr>
          <p:nvPr/>
        </p:nvPicPr>
        <p:blipFill>
          <a:blip r:embed="rId2" cstate="print"/>
          <a:srcRect/>
          <a:stretch>
            <a:fillRect/>
          </a:stretch>
        </p:blipFill>
        <p:spPr bwMode="auto">
          <a:xfrm>
            <a:off x="6156176" y="3068960"/>
            <a:ext cx="2794000" cy="2095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Arguments for Existence of God</a:t>
            </a:r>
            <a:endParaRPr lang="en-AU" dirty="0"/>
          </a:p>
        </p:txBody>
      </p:sp>
      <p:sp>
        <p:nvSpPr>
          <p:cNvPr id="3" name="Content Placeholder 2"/>
          <p:cNvSpPr>
            <a:spLocks noGrp="1"/>
          </p:cNvSpPr>
          <p:nvPr>
            <p:ph idx="1"/>
          </p:nvPr>
        </p:nvSpPr>
        <p:spPr>
          <a:xfrm>
            <a:off x="457200" y="2276872"/>
            <a:ext cx="8229600" cy="3849291"/>
          </a:xfrm>
        </p:spPr>
        <p:txBody>
          <a:bodyPr/>
          <a:lstStyle/>
          <a:p>
            <a:r>
              <a:rPr lang="en-AU" dirty="0" smtClean="0"/>
              <a:t>Cosmological (1</a:t>
            </a:r>
            <a:r>
              <a:rPr lang="en-AU" baseline="30000" dirty="0" smtClean="0"/>
              <a:t>st</a:t>
            </a:r>
            <a:r>
              <a:rPr lang="en-AU" dirty="0" smtClean="0"/>
              <a:t> cause) and Teleological (Design) arguments:</a:t>
            </a:r>
          </a:p>
          <a:p>
            <a:pPr lvl="1"/>
            <a:r>
              <a:rPr lang="en-AU" dirty="0" smtClean="0"/>
              <a:t>Depend on observations about the actual world</a:t>
            </a:r>
          </a:p>
          <a:p>
            <a:pPr lvl="1"/>
            <a:r>
              <a:rPr lang="en-AU" dirty="0" smtClean="0"/>
              <a:t>Been around since Plato and Aristotle</a:t>
            </a:r>
          </a:p>
          <a:p>
            <a:pPr lvl="1"/>
            <a:r>
              <a:rPr lang="en-AU" dirty="0" smtClean="0"/>
              <a:t>Some basis in Bible (Romans 1)</a:t>
            </a:r>
          </a:p>
          <a:p>
            <a:r>
              <a:rPr lang="en-AU" dirty="0" smtClean="0"/>
              <a:t>Ontological Argument</a:t>
            </a:r>
          </a:p>
          <a:p>
            <a:pPr lvl="1"/>
            <a:r>
              <a:rPr lang="en-AU" dirty="0" smtClean="0"/>
              <a:t>Nearly pure logical argument</a:t>
            </a:r>
          </a:p>
          <a:p>
            <a:pPr lvl="1"/>
            <a:r>
              <a:rPr lang="en-AU" dirty="0" smtClean="0"/>
              <a:t>No reference to actual world</a:t>
            </a:r>
          </a:p>
          <a:p>
            <a:pPr lvl="1"/>
            <a:r>
              <a:rPr lang="en-AU" dirty="0" smtClean="0"/>
              <a:t>Invented in 11</a:t>
            </a:r>
            <a:r>
              <a:rPr lang="en-AU" baseline="30000" dirty="0" smtClean="0"/>
              <a:t>th</a:t>
            </a:r>
            <a:r>
              <a:rPr lang="en-AU" dirty="0" smtClean="0"/>
              <a:t> century</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19200"/>
            <a:ext cx="8363272" cy="625624"/>
          </a:xfrm>
        </p:spPr>
        <p:txBody>
          <a:bodyPr/>
          <a:lstStyle/>
          <a:p>
            <a:r>
              <a:rPr lang="en-AU" dirty="0" smtClean="0"/>
              <a:t>St Anselm of Canterbury (1033 – 1109)</a:t>
            </a:r>
            <a:endParaRPr lang="en-AU" dirty="0"/>
          </a:p>
        </p:txBody>
      </p:sp>
      <p:pic>
        <p:nvPicPr>
          <p:cNvPr id="7" name="Content Placeholder 6" descr="AnselmCanterbury2.jpg"/>
          <p:cNvPicPr>
            <a:picLocks noGrp="1" noChangeAspect="1"/>
          </p:cNvPicPr>
          <p:nvPr>
            <p:ph idx="1"/>
          </p:nvPr>
        </p:nvPicPr>
        <p:blipFill>
          <a:blip r:embed="rId2" cstate="print"/>
          <a:stretch>
            <a:fillRect/>
          </a:stretch>
        </p:blipFill>
        <p:spPr>
          <a:xfrm>
            <a:off x="6372200" y="2924944"/>
            <a:ext cx="2540000" cy="3467100"/>
          </a:xfrm>
        </p:spPr>
      </p:pic>
      <p:sp>
        <p:nvSpPr>
          <p:cNvPr id="6" name="Text Placeholder 5"/>
          <p:cNvSpPr>
            <a:spLocks noGrp="1"/>
          </p:cNvSpPr>
          <p:nvPr>
            <p:ph type="body" sz="half" idx="2"/>
          </p:nvPr>
        </p:nvSpPr>
        <p:spPr>
          <a:xfrm>
            <a:off x="0" y="2060848"/>
            <a:ext cx="6084168" cy="4392488"/>
          </a:xfrm>
        </p:spPr>
        <p:txBody>
          <a:bodyPr/>
          <a:lstStyle/>
          <a:p>
            <a:pPr marL="360000" indent="-360000">
              <a:buFont typeface="Arial" pitchFamily="34" charset="0"/>
              <a:buChar char="•"/>
            </a:pPr>
            <a:r>
              <a:rPr lang="en-AU" sz="2800" dirty="0" smtClean="0"/>
              <a:t>Benedictine monk</a:t>
            </a:r>
          </a:p>
          <a:p>
            <a:pPr marL="360000" indent="-360000">
              <a:buFont typeface="Arial" pitchFamily="34" charset="0"/>
              <a:buChar char="•"/>
            </a:pPr>
            <a:r>
              <a:rPr lang="en-AU" sz="2800" dirty="0" smtClean="0"/>
              <a:t>Archbishop of Canterbury (1093 – 1109)</a:t>
            </a:r>
          </a:p>
          <a:p>
            <a:pPr marL="360000" indent="-360000">
              <a:buFont typeface="Arial" pitchFamily="34" charset="0"/>
              <a:buChar char="•"/>
            </a:pPr>
            <a:r>
              <a:rPr lang="en-AU" sz="2800" dirty="0" smtClean="0"/>
              <a:t>Originator of the ontological argument </a:t>
            </a:r>
          </a:p>
          <a:p>
            <a:pPr marL="360000" indent="-360000">
              <a:buFont typeface="Arial" pitchFamily="34" charset="0"/>
              <a:buChar char="•"/>
            </a:pPr>
            <a:r>
              <a:rPr lang="en-AU" sz="2800" dirty="0" err="1" smtClean="0"/>
              <a:t>Proslogion</a:t>
            </a:r>
            <a:r>
              <a:rPr lang="en-AU" sz="2800" dirty="0" smtClean="0"/>
              <a:t> (1078) = Discourse on the Existence of God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371600"/>
            <a:ext cx="8229600" cy="761256"/>
          </a:xfrm>
        </p:spPr>
        <p:txBody>
          <a:bodyPr/>
          <a:lstStyle/>
          <a:p>
            <a:r>
              <a:rPr lang="en-AU" dirty="0" smtClean="0"/>
              <a:t>Anselm’s Argument</a:t>
            </a:r>
            <a:endParaRPr lang="en-AU" dirty="0"/>
          </a:p>
        </p:txBody>
      </p:sp>
      <p:sp>
        <p:nvSpPr>
          <p:cNvPr id="6" name="Content Placeholder 5"/>
          <p:cNvSpPr>
            <a:spLocks noGrp="1"/>
          </p:cNvSpPr>
          <p:nvPr>
            <p:ph idx="1"/>
          </p:nvPr>
        </p:nvSpPr>
        <p:spPr>
          <a:xfrm>
            <a:off x="179512" y="2060848"/>
            <a:ext cx="8964488" cy="4065315"/>
          </a:xfrm>
        </p:spPr>
        <p:txBody>
          <a:bodyPr/>
          <a:lstStyle/>
          <a:p>
            <a:r>
              <a:rPr lang="en-AU" sz="2000" dirty="0" smtClean="0"/>
              <a:t>Hence, even the fool is convinced that something exists in the understanding, at least, than which nothing greater can be conceived. For, when he hears of this, he understands it. And whatever is understood, exists in the understanding. And assuredly that, than which nothing greater can be conceived, cannot exist in the understanding alone. For, suppose it exists in the understanding alone: then it can be conceived to exist in reality; which is greater. Therefore, if that, than which nothing greater can be conceived, exists in the understanding alone, the very being, than which nothing greater can be conceived, is one, than which a greater can be conceived. But obviously this is impossible. Hence, there is no doubt that there exists a being than which nothing greater can be conceived, and it exists both in the understanding and in reality.</a:t>
            </a:r>
            <a:endParaRPr lang="en-AU" dirty="0" smtClean="0"/>
          </a:p>
          <a:p>
            <a:r>
              <a:rPr lang="en-AU" sz="2000" dirty="0" smtClean="0"/>
              <a:t>(</a:t>
            </a:r>
            <a:r>
              <a:rPr lang="en-AU" sz="2000" dirty="0" err="1" smtClean="0"/>
              <a:t>Proslogion</a:t>
            </a:r>
            <a:r>
              <a:rPr lang="en-AU" sz="2000" dirty="0" smtClean="0"/>
              <a:t> chapter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Simple Version</a:t>
            </a:r>
            <a:endParaRPr lang="en-AU" dirty="0"/>
          </a:p>
        </p:txBody>
      </p:sp>
      <p:sp>
        <p:nvSpPr>
          <p:cNvPr id="3" name="Content Placeholder 2"/>
          <p:cNvSpPr>
            <a:spLocks noGrp="1"/>
          </p:cNvSpPr>
          <p:nvPr>
            <p:ph idx="1"/>
          </p:nvPr>
        </p:nvSpPr>
        <p:spPr/>
        <p:txBody>
          <a:bodyPr/>
          <a:lstStyle/>
          <a:p>
            <a:pPr marL="360000" indent="-360000">
              <a:buFont typeface="Arial" pitchFamily="34" charset="0"/>
              <a:buChar char="•"/>
            </a:pPr>
            <a:r>
              <a:rPr lang="en-AU" dirty="0" smtClean="0"/>
              <a:t>If "that than which nothing greater can be conceived" existed only in the intellect, it would not be "that than which nothing greater can be conceived", since it can be thought to exist in reality, which is greater</a:t>
            </a:r>
          </a:p>
          <a:p>
            <a:pPr marL="360000" indent="-360000">
              <a:buFont typeface="Arial" pitchFamily="34" charset="0"/>
              <a:buChar char="•"/>
            </a:pPr>
            <a:r>
              <a:rPr lang="en-AU" dirty="0" smtClean="0"/>
              <a:t>It follows that "that than which nothing greater can be conceived" must exist in reality</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AU" dirty="0" err="1" smtClean="0"/>
              <a:t>Plantinga’s</a:t>
            </a:r>
            <a:r>
              <a:rPr lang="en-AU" dirty="0" smtClean="0"/>
              <a:t> Summary of Anselm’s Argument</a:t>
            </a:r>
            <a:endParaRPr lang="en-AU" dirty="0"/>
          </a:p>
        </p:txBody>
      </p:sp>
      <p:sp>
        <p:nvSpPr>
          <p:cNvPr id="6" name="Content Placeholder 5"/>
          <p:cNvSpPr>
            <a:spLocks noGrp="1"/>
          </p:cNvSpPr>
          <p:nvPr>
            <p:ph idx="1"/>
          </p:nvPr>
        </p:nvSpPr>
        <p:spPr/>
        <p:txBody>
          <a:bodyPr/>
          <a:lstStyle/>
          <a:p>
            <a:pPr marL="514350" lvl="0" indent="-514350">
              <a:buFont typeface="+mj-lt"/>
              <a:buAutoNum type="arabicPeriod"/>
            </a:pPr>
            <a:r>
              <a:rPr lang="en-AU" sz="2400" dirty="0" smtClean="0"/>
              <a:t>God is defined as the greatest conceivable being </a:t>
            </a:r>
          </a:p>
          <a:p>
            <a:pPr marL="514350" lvl="0" indent="-514350">
              <a:buFont typeface="+mj-lt"/>
              <a:buAutoNum type="arabicPeriod"/>
            </a:pPr>
            <a:r>
              <a:rPr lang="en-AU" sz="2400" dirty="0" smtClean="0"/>
              <a:t>To exist is greater than to not exist</a:t>
            </a:r>
          </a:p>
          <a:p>
            <a:pPr marL="514350" lvl="0" indent="-514350">
              <a:buFont typeface="+mj-lt"/>
              <a:buAutoNum type="arabicPeriod"/>
            </a:pPr>
            <a:r>
              <a:rPr lang="en-AU" sz="2400" dirty="0" smtClean="0"/>
              <a:t>If God does not exist then we can conceive of a greater being that does exist</a:t>
            </a:r>
          </a:p>
          <a:p>
            <a:pPr marL="514350" lvl="0" indent="-514350">
              <a:buFont typeface="+mj-lt"/>
              <a:buAutoNum type="arabicPeriod"/>
            </a:pPr>
            <a:r>
              <a:rPr lang="en-AU" sz="2400" dirty="0" smtClean="0"/>
              <a:t>Thus if God does not exist then he is not the greatest conceivable being</a:t>
            </a:r>
          </a:p>
          <a:p>
            <a:pPr marL="514350" lvl="0" indent="-514350">
              <a:buFont typeface="+mj-lt"/>
              <a:buAutoNum type="arabicPeriod"/>
            </a:pPr>
            <a:r>
              <a:rPr lang="en-AU" sz="2400" dirty="0" smtClean="0"/>
              <a:t>This leads to a contradiction</a:t>
            </a:r>
          </a:p>
          <a:p>
            <a:pPr marL="514350" lvl="0" indent="-514350">
              <a:buFont typeface="+mj-lt"/>
              <a:buAutoNum type="arabicPeriod"/>
            </a:pPr>
            <a:r>
              <a:rPr lang="en-AU" sz="2400" dirty="0" smtClean="0"/>
              <a:t>Therefore God must exist</a:t>
            </a:r>
          </a:p>
          <a:p>
            <a:endParaRPr lang="en-AU" dirty="0"/>
          </a:p>
        </p:txBody>
      </p:sp>
    </p:spTree>
  </p:cSld>
  <p:clrMapOvr>
    <a:masterClrMapping/>
  </p:clrMapOvr>
</p:sld>
</file>

<file path=ppt/theme/theme1.xml><?xml version="1.0" encoding="utf-8"?>
<a:theme xmlns:a="http://schemas.openxmlformats.org/drawingml/2006/main" name="Reasonable Fai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Reasonable Faith</Template>
  <TotalTime>6311</TotalTime>
  <Words>1910</Words>
  <Application>Microsoft Office PowerPoint</Application>
  <PresentationFormat>On-screen Show (4:3)</PresentationFormat>
  <Paragraphs>189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Reasonable Faith</vt:lpstr>
      <vt:lpstr>The Ontological Argument</vt:lpstr>
      <vt:lpstr>Arthur Schopenhauer (1788 – 1860)</vt:lpstr>
      <vt:lpstr>Bertrand Russell (1872 – 1970)</vt:lpstr>
      <vt:lpstr>Alvin Plantinga (1932 - )</vt:lpstr>
      <vt:lpstr>Arguments for Existence of God</vt:lpstr>
      <vt:lpstr>St Anselm of Canterbury (1033 – 1109)</vt:lpstr>
      <vt:lpstr>Anselm’s Argument</vt:lpstr>
      <vt:lpstr>Simple Version</vt:lpstr>
      <vt:lpstr>Plantinga’s Summary of Anselm’s Argument</vt:lpstr>
      <vt:lpstr>Gaunilo of Marmoutiers</vt:lpstr>
      <vt:lpstr>Rene Descartes (1596 – 1650)</vt:lpstr>
      <vt:lpstr>Rene Descartes (1596 – 1650)</vt:lpstr>
      <vt:lpstr>Gottfried Leibniz (1646 – 1716) </vt:lpstr>
      <vt:lpstr>Immanuel Kant (1724 – 1804)</vt:lpstr>
      <vt:lpstr>Kant’s Critique of OA</vt:lpstr>
      <vt:lpstr>Existence is not a predicate</vt:lpstr>
      <vt:lpstr>Conceptual Conundrum</vt:lpstr>
      <vt:lpstr>Negation is not a Contradiction</vt:lpstr>
      <vt:lpstr>Kant’s Conclusion</vt:lpstr>
      <vt:lpstr>Discussion and Break</vt:lpstr>
      <vt:lpstr>Plantinga’s comment on Predicate Argument</vt:lpstr>
      <vt:lpstr>Modal Ontological Argument</vt:lpstr>
      <vt:lpstr>The Argument</vt:lpstr>
      <vt:lpstr>Explanation</vt:lpstr>
      <vt:lpstr>Meaning of possible</vt:lpstr>
      <vt:lpstr>Types of Existence</vt:lpstr>
      <vt:lpstr>Objections</vt:lpstr>
      <vt:lpstr>Parodies</vt:lpstr>
      <vt:lpstr>Necessarily Existent Pink Unicorn</vt:lpstr>
      <vt:lpstr>Reverse Ontological Argument</vt:lpstr>
      <vt:lpstr>Dawkins’ Ontological Argument</vt:lpstr>
      <vt:lpstr>MGB is Incoherent</vt:lpstr>
      <vt:lpstr>Essence of Argument</vt:lpstr>
      <vt:lpstr>Debate between Craig and Victor Stenger</vt:lpstr>
      <vt:lpstr>Practical Use of OA</vt:lpstr>
      <vt:lpstr>What do you think?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Guard</dc:title>
  <dc:creator>Kevin Rogers</dc:creator>
  <cp:lastModifiedBy>Kevin Rogers</cp:lastModifiedBy>
  <cp:revision>275</cp:revision>
  <dcterms:created xsi:type="dcterms:W3CDTF">2012-09-04T10:01:29Z</dcterms:created>
  <dcterms:modified xsi:type="dcterms:W3CDTF">2013-06-05T12:27:58Z</dcterms:modified>
</cp:coreProperties>
</file>