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44"/>
  </p:notesMasterIdLst>
  <p:sldIdLst>
    <p:sldId id="274" r:id="rId2"/>
    <p:sldId id="343" r:id="rId3"/>
    <p:sldId id="319" r:id="rId4"/>
    <p:sldId id="309" r:id="rId5"/>
    <p:sldId id="278" r:id="rId6"/>
    <p:sldId id="345" r:id="rId7"/>
    <p:sldId id="310" r:id="rId8"/>
    <p:sldId id="279" r:id="rId9"/>
    <p:sldId id="311" r:id="rId10"/>
    <p:sldId id="313" r:id="rId11"/>
    <p:sldId id="347" r:id="rId12"/>
    <p:sldId id="315" r:id="rId13"/>
    <p:sldId id="282" r:id="rId14"/>
    <p:sldId id="312" r:id="rId15"/>
    <p:sldId id="304" r:id="rId16"/>
    <p:sldId id="283" r:id="rId17"/>
    <p:sldId id="323" r:id="rId18"/>
    <p:sldId id="316" r:id="rId19"/>
    <p:sldId id="284" r:id="rId20"/>
    <p:sldId id="285" r:id="rId21"/>
    <p:sldId id="320" r:id="rId22"/>
    <p:sldId id="321" r:id="rId23"/>
    <p:sldId id="286" r:id="rId24"/>
    <p:sldId id="325" r:id="rId25"/>
    <p:sldId id="330" r:id="rId26"/>
    <p:sldId id="318" r:id="rId27"/>
    <p:sldId id="331" r:id="rId28"/>
    <p:sldId id="332" r:id="rId29"/>
    <p:sldId id="335" r:id="rId30"/>
    <p:sldId id="334" r:id="rId31"/>
    <p:sldId id="333" r:id="rId32"/>
    <p:sldId id="326" r:id="rId33"/>
    <p:sldId id="327" r:id="rId34"/>
    <p:sldId id="328" r:id="rId35"/>
    <p:sldId id="329" r:id="rId36"/>
    <p:sldId id="336" r:id="rId37"/>
    <p:sldId id="337" r:id="rId38"/>
    <p:sldId id="338" r:id="rId39"/>
    <p:sldId id="339" r:id="rId40"/>
    <p:sldId id="340" r:id="rId41"/>
    <p:sldId id="341" r:id="rId42"/>
    <p:sldId id="342"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752FD03-188E-4F1B-B4C5-C8C6606F1DDF}" type="datetimeFigureOut">
              <a:rPr lang="en-US"/>
              <a:pPr>
                <a:defRPr/>
              </a:pPr>
              <a:t>5/23/2013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5B56EB2-F026-4BB0-9247-FF02B5B5462C}"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Ok</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285B03-0789-4A5A-ABCB-5BC1CE6C82BA}" type="slidenum">
              <a:rPr lang="en-AU" smtClean="0"/>
              <a:pPr/>
              <a:t>1</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Picture of Al Gahazali</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CD71E4-01A4-47D5-A092-262C96BD2B3A}" type="slidenum">
              <a:rPr lang="en-AU" smtClean="0"/>
              <a:pPr/>
              <a:t>2</a:t>
            </a:fld>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Speak to original 1</a:t>
            </a:r>
            <a:r>
              <a:rPr lang="en-AU" baseline="30000" smtClean="0"/>
              <a:t>st</a:t>
            </a:r>
            <a:r>
              <a:rPr lang="en-AU" smtClean="0"/>
              <a:t> point (last 50 years)</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75C1C6-7378-4E24-9CBE-6236C9007075}" type="slidenum">
              <a:rPr lang="en-AU" smtClean="0"/>
              <a:pPr/>
              <a:t>13</a:t>
            </a:fld>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State that moral argument shows that God is interested in us.</a:t>
            </a: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DE2B30-ACAC-4F61-8DAC-1F821E5CBD55}" type="slidenum">
              <a:rPr lang="en-AU" smtClean="0"/>
              <a:pPr/>
              <a:t>19</a:t>
            </a:fld>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Speak to original 1</a:t>
            </a:r>
            <a:r>
              <a:rPr lang="en-AU" baseline="30000" smtClean="0"/>
              <a:t>st</a:t>
            </a:r>
            <a:r>
              <a:rPr lang="en-AU" smtClean="0"/>
              <a:t> point. Matt has some doubts on mentioning raping babies.</a:t>
            </a: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0D8D1F-86AF-400C-B84B-A16F1C21A663}" type="slidenum">
              <a:rPr lang="en-AU" smtClean="0"/>
              <a:pPr/>
              <a:t>23</a:t>
            </a:fld>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A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A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AU"/>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A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A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AU"/>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AU"/>
            </a:p>
          </p:txBody>
        </p:sp>
      </p:grpSp>
      <p:sp>
        <p:nvSpPr>
          <p:cNvPr id="4711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4711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D76FC618-1616-428C-ABA8-1AB5C388404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1756CEF-C520-41E5-B923-E9B4D543F1C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CEBD86F-6089-4A10-BD8E-418C3D518E3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52F36B8-7127-4E60-B344-8D6878A71990}"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7957F67-720E-4904-9847-F89835103296}"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B568F1A-8256-4FF0-B36E-E4B42E7D8645}"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7CCC35F8-1E99-49E1-AD74-07546A99C01B}"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633FBA8-A846-48BF-ADB2-4DB6DEB6238A}"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E72F080D-D431-4CD6-A0AE-3DD63A50B53D}"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DF6023F-6759-415E-AD3E-5A3434DFD6B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0E80B31-DEB8-41C5-B403-496402B45E96}"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608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BA5B596-0527-4357-9B8F-C9BABE8752A3}"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608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AU"/>
              </a:p>
            </p:txBody>
          </p:sp>
          <p:sp>
            <p:nvSpPr>
              <p:cNvPr id="4608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AU"/>
              </a:p>
            </p:txBody>
          </p:sp>
          <p:sp>
            <p:nvSpPr>
              <p:cNvPr id="4608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AU"/>
              </a:p>
            </p:txBody>
          </p:sp>
          <p:sp>
            <p:nvSpPr>
              <p:cNvPr id="4608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AU"/>
              </a:p>
            </p:txBody>
          </p:sp>
          <p:sp>
            <p:nvSpPr>
              <p:cNvPr id="4609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AU"/>
              </a:p>
            </p:txBody>
          </p:sp>
        </p:grpSp>
        <p:sp>
          <p:nvSpPr>
            <p:cNvPr id="4609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AU"/>
            </a:p>
          </p:txBody>
        </p:sp>
        <p:sp>
          <p:nvSpPr>
            <p:cNvPr id="4609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AU"/>
            </a:p>
          </p:txBody>
        </p:sp>
      </p:grpSp>
      <p:sp>
        <p:nvSpPr>
          <p:cNvPr id="4609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609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4609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82"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xfrm>
            <a:off x="457200" y="274638"/>
            <a:ext cx="8229600" cy="561975"/>
          </a:xfrm>
        </p:spPr>
        <p:txBody>
          <a:bodyPr/>
          <a:lstStyle/>
          <a:p>
            <a:pPr eaLnBrk="1" hangingPunct="1">
              <a:defRPr/>
            </a:pPr>
            <a:r>
              <a:rPr lang="en-AU" sz="4000" dirty="0" smtClean="0"/>
              <a:t>Arguments for the existence of God</a:t>
            </a:r>
            <a:endParaRPr lang="en-US" sz="4000" dirty="0" smtClean="0"/>
          </a:p>
        </p:txBody>
      </p:sp>
      <p:sp>
        <p:nvSpPr>
          <p:cNvPr id="69635" name="Rectangle 3"/>
          <p:cNvSpPr>
            <a:spLocks noGrp="1" noChangeArrowheads="1"/>
          </p:cNvSpPr>
          <p:nvPr>
            <p:ph type="body" idx="1"/>
          </p:nvPr>
        </p:nvSpPr>
        <p:spPr>
          <a:xfrm>
            <a:off x="0" y="1857375"/>
            <a:ext cx="9144000" cy="5000625"/>
          </a:xfrm>
        </p:spPr>
        <p:txBody>
          <a:bodyPr/>
          <a:lstStyle/>
          <a:p>
            <a:pPr marL="609600" indent="-609600" eaLnBrk="1" hangingPunct="1">
              <a:defRPr/>
            </a:pPr>
            <a:r>
              <a:rPr lang="en-AU" dirty="0" smtClean="0"/>
              <a:t>Cosmological argument</a:t>
            </a:r>
          </a:p>
          <a:p>
            <a:pPr marL="609600" indent="-609600" eaLnBrk="1" hangingPunct="1">
              <a:defRPr/>
            </a:pPr>
            <a:r>
              <a:rPr lang="en-AU" dirty="0" smtClean="0"/>
              <a:t>Teleological argument</a:t>
            </a:r>
          </a:p>
          <a:p>
            <a:pPr marL="609600" indent="-609600" eaLnBrk="1" hangingPunct="1">
              <a:defRPr/>
            </a:pPr>
            <a:r>
              <a:rPr lang="en-AU" dirty="0" smtClean="0"/>
              <a:t>Moral argument</a:t>
            </a:r>
          </a:p>
          <a:p>
            <a:pPr marL="609600" indent="-609600" eaLnBrk="1" hangingPunct="1">
              <a:defRPr/>
            </a:pPr>
            <a:r>
              <a:rPr lang="en-AU" dirty="0" smtClean="0"/>
              <a:t>Resurrection</a:t>
            </a:r>
          </a:p>
          <a:p>
            <a:pPr marL="609600" indent="-609600" eaLnBrk="1" hangingPunct="1">
              <a:defRPr/>
            </a:pPr>
            <a:r>
              <a:rPr lang="en-AU" dirty="0" smtClean="0"/>
              <a:t>Personal Experience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Fine Tuning Argument</a:t>
            </a:r>
            <a:endParaRPr lang="en-AU" dirty="0"/>
          </a:p>
        </p:txBody>
      </p:sp>
      <p:sp>
        <p:nvSpPr>
          <p:cNvPr id="3" name="Content Placeholder 2"/>
          <p:cNvSpPr>
            <a:spLocks noGrp="1"/>
          </p:cNvSpPr>
          <p:nvPr>
            <p:ph idx="1"/>
          </p:nvPr>
        </p:nvSpPr>
        <p:spPr>
          <a:xfrm>
            <a:off x="179512" y="1600200"/>
            <a:ext cx="8784976" cy="4525963"/>
          </a:xfrm>
        </p:spPr>
        <p:txBody>
          <a:bodyPr/>
          <a:lstStyle/>
          <a:p>
            <a:r>
              <a:rPr lang="en-AU" dirty="0" smtClean="0"/>
              <a:t>Scientists used to believe evolution of life was inevitable</a:t>
            </a:r>
          </a:p>
          <a:p>
            <a:r>
              <a:rPr lang="en-AU" dirty="0" smtClean="0"/>
              <a:t>Discoveries in last 40 years have shown this to be wrong</a:t>
            </a:r>
          </a:p>
          <a:p>
            <a:r>
              <a:rPr lang="en-AU" dirty="0" smtClean="0"/>
              <a:t>Initial conditions of universe and physical constants are extraordinarily finely tuned to enable </a:t>
            </a:r>
            <a:r>
              <a:rPr lang="en-AU" u="sng" dirty="0" smtClean="0"/>
              <a:t>any possible form of life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Initial Conditions</a:t>
            </a:r>
            <a:endParaRPr lang="en-AU" dirty="0"/>
          </a:p>
        </p:txBody>
      </p:sp>
      <p:sp>
        <p:nvSpPr>
          <p:cNvPr id="3" name="Content Placeholder 2"/>
          <p:cNvSpPr>
            <a:spLocks noGrp="1"/>
          </p:cNvSpPr>
          <p:nvPr>
            <p:ph idx="1"/>
          </p:nvPr>
        </p:nvSpPr>
        <p:spPr/>
        <p:txBody>
          <a:bodyPr/>
          <a:lstStyle/>
          <a:p>
            <a:pPr marL="609600" indent="-609600" eaLnBrk="1" hangingPunct="1">
              <a:defRPr/>
            </a:pPr>
            <a:r>
              <a:rPr lang="en-US" dirty="0" smtClean="0"/>
              <a:t>Examples of initial conditions:</a:t>
            </a:r>
          </a:p>
          <a:p>
            <a:pPr marL="1009650" lvl="1" indent="-609600" eaLnBrk="1" hangingPunct="1">
              <a:defRPr/>
            </a:pPr>
            <a:r>
              <a:rPr lang="en-US" dirty="0" smtClean="0"/>
              <a:t>Rate of expansion of universe</a:t>
            </a:r>
          </a:p>
          <a:p>
            <a:pPr marL="1009650" lvl="1" indent="-609600" eaLnBrk="1" hangingPunct="1">
              <a:defRPr/>
            </a:pPr>
            <a:r>
              <a:rPr lang="en-US" dirty="0" smtClean="0"/>
              <a:t>Mass density of universe</a:t>
            </a:r>
          </a:p>
          <a:p>
            <a:pPr marL="1009650" lvl="1" indent="-609600" eaLnBrk="1" hangingPunct="1">
              <a:defRPr/>
            </a:pPr>
            <a:r>
              <a:rPr lang="en-US" dirty="0" smtClean="0"/>
              <a:t>Balance between matter and anti-matter</a:t>
            </a:r>
            <a:endParaRPr lang="en-AU" u="sng" dirty="0" smtClean="0"/>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AU" dirty="0" smtClean="0"/>
              <a:t>Example - Formation of elements</a:t>
            </a:r>
            <a:endParaRPr lang="en-AU" dirty="0"/>
          </a:p>
        </p:txBody>
      </p:sp>
      <p:sp>
        <p:nvSpPr>
          <p:cNvPr id="23555" name="Content Placeholder 4"/>
          <p:cNvSpPr>
            <a:spLocks noGrp="1"/>
          </p:cNvSpPr>
          <p:nvPr>
            <p:ph sz="half" idx="1"/>
          </p:nvPr>
        </p:nvSpPr>
        <p:spPr>
          <a:xfrm>
            <a:off x="0" y="1412777"/>
            <a:ext cx="6516688" cy="5040412"/>
          </a:xfrm>
        </p:spPr>
        <p:txBody>
          <a:bodyPr/>
          <a:lstStyle/>
          <a:p>
            <a:r>
              <a:rPr lang="en-AU" dirty="0" smtClean="0"/>
              <a:t>Atomic nuclei consist of protons and neutrons</a:t>
            </a:r>
          </a:p>
          <a:p>
            <a:r>
              <a:rPr lang="en-AU" dirty="0" smtClean="0"/>
              <a:t>Protons repel each other</a:t>
            </a:r>
          </a:p>
          <a:p>
            <a:r>
              <a:rPr lang="en-AU" dirty="0" smtClean="0"/>
              <a:t>Strong nuclear force (</a:t>
            </a:r>
            <a:r>
              <a:rPr lang="en-AU" dirty="0" err="1" smtClean="0"/>
              <a:t>gs</a:t>
            </a:r>
            <a:r>
              <a:rPr lang="en-AU" dirty="0" smtClean="0"/>
              <a:t>) binds nuclei</a:t>
            </a:r>
          </a:p>
          <a:p>
            <a:r>
              <a:rPr lang="en-AU" dirty="0" smtClean="0"/>
              <a:t>If </a:t>
            </a:r>
            <a:r>
              <a:rPr lang="en-AU" dirty="0" err="1" smtClean="0"/>
              <a:t>gs</a:t>
            </a:r>
            <a:r>
              <a:rPr lang="en-AU" dirty="0" smtClean="0"/>
              <a:t> 2% stronger, no hydrogen</a:t>
            </a:r>
          </a:p>
          <a:p>
            <a:pPr lvl="1"/>
            <a:r>
              <a:rPr lang="en-AU" dirty="0" smtClean="0"/>
              <a:t>No water, no hydrocarbons, no life</a:t>
            </a:r>
          </a:p>
          <a:p>
            <a:r>
              <a:rPr lang="en-AU" dirty="0" smtClean="0"/>
              <a:t>If </a:t>
            </a:r>
            <a:r>
              <a:rPr lang="en-AU" dirty="0" err="1" smtClean="0"/>
              <a:t>gs</a:t>
            </a:r>
            <a:r>
              <a:rPr lang="en-AU" dirty="0" smtClean="0"/>
              <a:t> 2% weaker, only hydrogen</a:t>
            </a:r>
          </a:p>
          <a:p>
            <a:pPr lvl="1"/>
            <a:r>
              <a:rPr lang="en-AU" dirty="0" smtClean="0"/>
              <a:t>No other elements,  no life</a:t>
            </a:r>
          </a:p>
          <a:p>
            <a:r>
              <a:rPr lang="en-AU" dirty="0" smtClean="0"/>
              <a:t>Critical for formation of atomic table</a:t>
            </a:r>
          </a:p>
          <a:p>
            <a:r>
              <a:rPr lang="en-AU" dirty="0" smtClean="0"/>
              <a:t>No Darwinian explanation</a:t>
            </a:r>
          </a:p>
        </p:txBody>
      </p:sp>
      <p:pic>
        <p:nvPicPr>
          <p:cNvPr id="23556" name="Content Placeholder 6" descr="He.jpg"/>
          <p:cNvPicPr>
            <a:picLocks noGrp="1" noChangeAspect="1"/>
          </p:cNvPicPr>
          <p:nvPr>
            <p:ph sz="half" idx="2"/>
          </p:nvPr>
        </p:nvPicPr>
        <p:blipFill>
          <a:blip r:embed="rId2" cstate="print"/>
          <a:srcRect/>
          <a:stretch>
            <a:fillRect/>
          </a:stretch>
        </p:blipFill>
        <p:spPr>
          <a:xfrm>
            <a:off x="6588125" y="3284538"/>
            <a:ext cx="2143125" cy="214312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xfrm>
            <a:off x="457200" y="274638"/>
            <a:ext cx="8229600" cy="561975"/>
          </a:xfrm>
        </p:spPr>
        <p:txBody>
          <a:bodyPr/>
          <a:lstStyle/>
          <a:p>
            <a:pPr eaLnBrk="1" hangingPunct="1">
              <a:defRPr/>
            </a:pPr>
            <a:r>
              <a:rPr lang="en-US" sz="4000" dirty="0" smtClean="0"/>
              <a:t>Fine Tuning</a:t>
            </a:r>
          </a:p>
        </p:txBody>
      </p:sp>
      <p:sp>
        <p:nvSpPr>
          <p:cNvPr id="78851" name="Rectangle 3"/>
          <p:cNvSpPr>
            <a:spLocks noGrp="1" noChangeArrowheads="1"/>
          </p:cNvSpPr>
          <p:nvPr>
            <p:ph type="body" idx="1"/>
          </p:nvPr>
        </p:nvSpPr>
        <p:spPr>
          <a:xfrm>
            <a:off x="611560" y="1196975"/>
            <a:ext cx="8136904" cy="5661025"/>
          </a:xfrm>
        </p:spPr>
        <p:txBody>
          <a:bodyPr/>
          <a:lstStyle/>
          <a:p>
            <a:pPr marL="609600" indent="-609600" eaLnBrk="1" hangingPunct="1">
              <a:defRPr/>
            </a:pPr>
            <a:r>
              <a:rPr lang="en-US" dirty="0" smtClean="0"/>
              <a:t>“Goldilocks Effect” - The universe is just right to permit life.</a:t>
            </a:r>
          </a:p>
          <a:p>
            <a:pPr marL="609600" indent="-609600" eaLnBrk="1" hangingPunct="1">
              <a:defRPr/>
            </a:pPr>
            <a:r>
              <a:rPr lang="en-US" dirty="0" smtClean="0"/>
              <a:t>About 12 physical constants and 12 initial conditions are finely tuned to enable the universe to be life permitting</a:t>
            </a:r>
          </a:p>
          <a:p>
            <a:pPr marL="609600" indent="-609600" eaLnBrk="1" hangingPunct="1">
              <a:defRPr/>
            </a:pPr>
            <a:endParaRPr lang="en-US" dirty="0" smtClean="0"/>
          </a:p>
          <a:p>
            <a:pPr marL="609600" indent="-609600" eaLnBrk="1" hangingPunct="1">
              <a:defRPr/>
            </a:pPr>
            <a:endParaRPr lang="en-US" dirty="0" smtClean="0"/>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Examples of Numbers</a:t>
            </a:r>
            <a:endParaRPr lang="en-AU" dirty="0"/>
          </a:p>
        </p:txBody>
      </p:sp>
      <p:sp>
        <p:nvSpPr>
          <p:cNvPr id="3" name="Content Placeholder 2"/>
          <p:cNvSpPr>
            <a:spLocks noGrp="1"/>
          </p:cNvSpPr>
          <p:nvPr>
            <p:ph idx="1"/>
          </p:nvPr>
        </p:nvSpPr>
        <p:spPr>
          <a:xfrm>
            <a:off x="0" y="1196752"/>
            <a:ext cx="9144000" cy="4929411"/>
          </a:xfrm>
        </p:spPr>
        <p:txBody>
          <a:bodyPr/>
          <a:lstStyle/>
          <a:p>
            <a:r>
              <a:rPr lang="en-AU" dirty="0" smtClean="0"/>
              <a:t>1,000,000 = 10</a:t>
            </a:r>
            <a:r>
              <a:rPr lang="en-AU" baseline="30000" dirty="0" smtClean="0"/>
              <a:t>6</a:t>
            </a:r>
          </a:p>
          <a:p>
            <a:r>
              <a:rPr lang="en-AU" dirty="0" smtClean="0"/>
              <a:t>The universe is claimed to be 10</a:t>
            </a:r>
            <a:r>
              <a:rPr lang="en-AU" baseline="30000" dirty="0" smtClean="0"/>
              <a:t>17</a:t>
            </a:r>
            <a:r>
              <a:rPr lang="en-AU" dirty="0" smtClean="0"/>
              <a:t> seconds old</a:t>
            </a:r>
          </a:p>
          <a:p>
            <a:r>
              <a:rPr lang="en-AU" dirty="0" smtClean="0"/>
              <a:t>There are 10</a:t>
            </a:r>
            <a:r>
              <a:rPr lang="en-AU" baseline="30000" dirty="0" smtClean="0"/>
              <a:t>80</a:t>
            </a:r>
            <a:r>
              <a:rPr lang="en-AU" dirty="0" smtClean="0"/>
              <a:t> atoms in known universe</a:t>
            </a:r>
          </a:p>
          <a:p>
            <a:r>
              <a:rPr lang="en-AU" dirty="0" smtClean="0"/>
              <a:t>Alteration of weak force constant (</a:t>
            </a:r>
            <a:r>
              <a:rPr lang="en-AU" dirty="0" err="1" smtClean="0"/>
              <a:t>gw</a:t>
            </a:r>
            <a:r>
              <a:rPr lang="en-AU" dirty="0" smtClean="0"/>
              <a:t>) by 1 in 10</a:t>
            </a:r>
            <a:r>
              <a:rPr lang="en-AU" baseline="30000" dirty="0" smtClean="0"/>
              <a:t>100</a:t>
            </a:r>
            <a:r>
              <a:rPr lang="en-AU" dirty="0" smtClean="0"/>
              <a:t> would prevent life</a:t>
            </a:r>
          </a:p>
          <a:p>
            <a:r>
              <a:rPr lang="en-AU" dirty="0" smtClean="0"/>
              <a:t>Alteration of cosmological constant (</a:t>
            </a:r>
            <a:r>
              <a:rPr lang="el-GR" dirty="0" smtClean="0"/>
              <a:t>Λ</a:t>
            </a:r>
            <a:r>
              <a:rPr lang="en-AU" dirty="0" smtClean="0"/>
              <a:t>) by 1 in 10</a:t>
            </a:r>
            <a:r>
              <a:rPr lang="en-AU" baseline="30000" dirty="0" smtClean="0"/>
              <a:t>120</a:t>
            </a:r>
            <a:r>
              <a:rPr lang="en-AU" dirty="0" smtClean="0"/>
              <a:t> would prevent life</a:t>
            </a:r>
          </a:p>
          <a:p>
            <a:r>
              <a:rPr lang="en-AU" dirty="0" smtClean="0"/>
              <a:t>Probability of low entropy beginning of universe is 1 in W. W is Penrose number = 1 followed by 10</a:t>
            </a:r>
            <a:r>
              <a:rPr lang="en-AU" baseline="30000" dirty="0" smtClean="0"/>
              <a:t>123</a:t>
            </a:r>
            <a:r>
              <a:rPr lang="en-AU" dirty="0" smtClean="0"/>
              <a:t> zeros.</a:t>
            </a:r>
          </a:p>
          <a:p>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457200" y="274638"/>
            <a:ext cx="8229600" cy="561975"/>
          </a:xfrm>
        </p:spPr>
        <p:txBody>
          <a:bodyPr/>
          <a:lstStyle/>
          <a:p>
            <a:pPr eaLnBrk="1" hangingPunct="1">
              <a:defRPr/>
            </a:pPr>
            <a:r>
              <a:rPr lang="en-US" sz="4000" dirty="0" smtClean="0"/>
              <a:t>Fine Tuning Argument</a:t>
            </a:r>
          </a:p>
        </p:txBody>
      </p:sp>
      <p:sp>
        <p:nvSpPr>
          <p:cNvPr id="76803" name="Rectangle 3"/>
          <p:cNvSpPr>
            <a:spLocks noGrp="1" noChangeArrowheads="1"/>
          </p:cNvSpPr>
          <p:nvPr>
            <p:ph type="body" idx="1"/>
          </p:nvPr>
        </p:nvSpPr>
        <p:spPr>
          <a:xfrm>
            <a:off x="0" y="1196975"/>
            <a:ext cx="9144000" cy="3232150"/>
          </a:xfrm>
        </p:spPr>
        <p:txBody>
          <a:bodyPr/>
          <a:lstStyle/>
          <a:p>
            <a:pPr marL="590550" indent="-533400" eaLnBrk="1" hangingPunct="1">
              <a:buFont typeface="Wingdings" pitchFamily="2" charset="2"/>
              <a:buAutoNum type="arabicPeriod"/>
              <a:defRPr/>
            </a:pPr>
            <a:r>
              <a:rPr lang="en-AU" dirty="0" smtClean="0"/>
              <a:t>The fine tuning of the constants in the laws of physics and the Big Bang initial conditions are due to Law, Chance or Design.</a:t>
            </a:r>
          </a:p>
          <a:p>
            <a:pPr marL="590550" indent="-533400" eaLnBrk="1" hangingPunct="1">
              <a:buFont typeface="Wingdings" pitchFamily="2" charset="2"/>
              <a:buAutoNum type="arabicPeriod"/>
              <a:defRPr/>
            </a:pPr>
            <a:r>
              <a:rPr lang="en-AU" dirty="0" smtClean="0"/>
              <a:t>The fine tuning is not due to Law or Chance.</a:t>
            </a:r>
          </a:p>
          <a:p>
            <a:pPr marL="590550" indent="-533400" eaLnBrk="1" hangingPunct="1">
              <a:buFont typeface="Wingdings" pitchFamily="2" charset="2"/>
              <a:buAutoNum type="arabicPeriod"/>
              <a:defRPr/>
            </a:pPr>
            <a:r>
              <a:rPr lang="en-AU" dirty="0" smtClean="0"/>
              <a:t>Therefore it is due to design.</a:t>
            </a:r>
          </a:p>
          <a:p>
            <a:pPr marL="990600" lvl="1" indent="-533400" eaLnBrk="1" hangingPunct="1">
              <a:buFont typeface="Wingdings" pitchFamily="2" charset="2"/>
              <a:buAutoNum type="arabicPeriod"/>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457200" y="274638"/>
            <a:ext cx="8229600" cy="561975"/>
          </a:xfrm>
        </p:spPr>
        <p:txBody>
          <a:bodyPr/>
          <a:lstStyle/>
          <a:p>
            <a:pPr eaLnBrk="1" hangingPunct="1">
              <a:defRPr/>
            </a:pPr>
            <a:r>
              <a:rPr lang="en-US" sz="4000" dirty="0" smtClean="0"/>
              <a:t>Multi-verse Theory</a:t>
            </a:r>
          </a:p>
        </p:txBody>
      </p:sp>
      <p:sp>
        <p:nvSpPr>
          <p:cNvPr id="79875" name="Rectangle 3"/>
          <p:cNvSpPr>
            <a:spLocks noGrp="1" noChangeArrowheads="1"/>
          </p:cNvSpPr>
          <p:nvPr>
            <p:ph type="body" idx="1"/>
          </p:nvPr>
        </p:nvSpPr>
        <p:spPr>
          <a:xfrm>
            <a:off x="0" y="1196975"/>
            <a:ext cx="9144000" cy="5661025"/>
          </a:xfrm>
        </p:spPr>
        <p:txBody>
          <a:bodyPr/>
          <a:lstStyle/>
          <a:p>
            <a:pPr marL="609600" indent="-609600" eaLnBrk="1" hangingPunct="1">
              <a:defRPr/>
            </a:pPr>
            <a:r>
              <a:rPr lang="en-US" dirty="0" smtClean="0"/>
              <a:t>Current state of play:</a:t>
            </a:r>
          </a:p>
          <a:p>
            <a:pPr marL="990600" lvl="1" indent="-533400" eaLnBrk="1" hangingPunct="1">
              <a:defRPr/>
            </a:pPr>
            <a:r>
              <a:rPr lang="en-US" dirty="0" smtClean="0"/>
              <a:t>The universe was designed by a Designer, or</a:t>
            </a:r>
          </a:p>
          <a:p>
            <a:pPr marL="990600" lvl="1" indent="-533400" eaLnBrk="1" hangingPunct="1">
              <a:defRPr/>
            </a:pPr>
            <a:r>
              <a:rPr lang="en-US" dirty="0" smtClean="0"/>
              <a:t>There are an infinite number of universes with random physical laws and we happen to live in a lucky one</a:t>
            </a:r>
          </a:p>
          <a:p>
            <a:pPr marL="609600" indent="-609600" eaLnBrk="1" hangingPunct="1">
              <a:defRPr/>
            </a:pPr>
            <a:r>
              <a:rPr lang="en-US" dirty="0" smtClean="0"/>
              <a:t>Multiple universes cannot be observed or tested</a:t>
            </a:r>
          </a:p>
          <a:p>
            <a:pPr marL="609600" indent="-609600" eaLnBrk="1" hangingPunct="1">
              <a:defRPr/>
            </a:pPr>
            <a:r>
              <a:rPr lang="en-US" dirty="0" smtClean="0"/>
              <a:t>Multi-verse must be finely tuned</a:t>
            </a:r>
          </a:p>
          <a:p>
            <a:pPr marL="609600" indent="-609600" eaLnBrk="1" hangingPunct="1">
              <a:defRPr/>
            </a:pPr>
            <a:r>
              <a:rPr lang="en-US" dirty="0" smtClean="0"/>
              <a:t>If there are multi-verses, we would not expect to see the universe that we do</a:t>
            </a:r>
          </a:p>
          <a:p>
            <a:pPr marL="609600" indent="-609600" eaLnBrk="1" hangingPunct="1">
              <a:defRPr/>
            </a:pPr>
            <a:r>
              <a:rPr lang="en-US" dirty="0" smtClean="0"/>
              <a:t>Other configurations are far more probable</a:t>
            </a:r>
          </a:p>
          <a:p>
            <a:pPr marL="609600" indent="-609600" eaLnBrk="1" hangingPunct="1">
              <a:defRPr/>
            </a:pPr>
            <a:r>
              <a:rPr lang="en-US" dirty="0" smtClean="0"/>
              <a:t>Which option is more plausible?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Duck Test</a:t>
            </a:r>
            <a:endParaRPr lang="en-AU" dirty="0"/>
          </a:p>
        </p:txBody>
      </p:sp>
      <p:sp>
        <p:nvSpPr>
          <p:cNvPr id="3" name="Content Placeholder 2"/>
          <p:cNvSpPr>
            <a:spLocks noGrp="1"/>
          </p:cNvSpPr>
          <p:nvPr>
            <p:ph sz="half" idx="1"/>
          </p:nvPr>
        </p:nvSpPr>
        <p:spPr>
          <a:xfrm>
            <a:off x="457200" y="1600201"/>
            <a:ext cx="8147248" cy="1828800"/>
          </a:xfrm>
        </p:spPr>
        <p:txBody>
          <a:bodyPr/>
          <a:lstStyle/>
          <a:p>
            <a:r>
              <a:rPr lang="en-AU" dirty="0" smtClean="0"/>
              <a:t>Dawkins refers to “the illusion of design”, but...</a:t>
            </a:r>
          </a:p>
          <a:p>
            <a:r>
              <a:rPr lang="en-AU" dirty="0" smtClean="0"/>
              <a:t>If it looks like a duck, swims like a duck, waddles like a duck and quacks like a duck, then perhaps it is a duck.</a:t>
            </a:r>
          </a:p>
          <a:p>
            <a:endParaRPr lang="en-AU" dirty="0"/>
          </a:p>
        </p:txBody>
      </p:sp>
      <p:pic>
        <p:nvPicPr>
          <p:cNvPr id="9" name="Content Placeholder 8" descr="duck-03.jpg"/>
          <p:cNvPicPr>
            <a:picLocks noGrp="1" noChangeAspect="1"/>
          </p:cNvPicPr>
          <p:nvPr>
            <p:ph sz="half" idx="2"/>
          </p:nvPr>
        </p:nvPicPr>
        <p:blipFill>
          <a:blip r:embed="rId2" cstate="print"/>
          <a:stretch>
            <a:fillRect/>
          </a:stretch>
        </p:blipFill>
        <p:spPr>
          <a:xfrm>
            <a:off x="2411760" y="3645024"/>
            <a:ext cx="4038600" cy="28956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Designer</a:t>
            </a:r>
            <a:r>
              <a:rPr lang="en-AU" dirty="0" smtClean="0"/>
              <a:t> Properties</a:t>
            </a:r>
            <a:endParaRPr lang="en-AU" dirty="0"/>
          </a:p>
        </p:txBody>
      </p:sp>
      <p:sp>
        <p:nvSpPr>
          <p:cNvPr id="3" name="Content Placeholder 2"/>
          <p:cNvSpPr>
            <a:spLocks noGrp="1"/>
          </p:cNvSpPr>
          <p:nvPr>
            <p:ph idx="1"/>
          </p:nvPr>
        </p:nvSpPr>
        <p:spPr/>
        <p:txBody>
          <a:bodyPr/>
          <a:lstStyle/>
          <a:p>
            <a:r>
              <a:rPr lang="en-AU" dirty="0" smtClean="0"/>
              <a:t>Highly intelligent</a:t>
            </a:r>
          </a:p>
          <a:p>
            <a:r>
              <a:rPr lang="en-AU" dirty="0" smtClean="0"/>
              <a:t>Has a mind</a:t>
            </a: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a:xfrm>
            <a:off x="457200" y="274638"/>
            <a:ext cx="8229600" cy="561975"/>
          </a:xfrm>
        </p:spPr>
        <p:txBody>
          <a:bodyPr/>
          <a:lstStyle/>
          <a:p>
            <a:pPr eaLnBrk="1" hangingPunct="1">
              <a:defRPr/>
            </a:pPr>
            <a:r>
              <a:rPr lang="en-US" sz="4000" smtClean="0"/>
              <a:t>Moral Argument</a:t>
            </a:r>
          </a:p>
        </p:txBody>
      </p:sp>
      <p:sp>
        <p:nvSpPr>
          <p:cNvPr id="80899" name="Rectangle 3"/>
          <p:cNvSpPr>
            <a:spLocks noGrp="1" noChangeArrowheads="1"/>
          </p:cNvSpPr>
          <p:nvPr>
            <p:ph type="body" idx="1"/>
          </p:nvPr>
        </p:nvSpPr>
        <p:spPr>
          <a:xfrm>
            <a:off x="0" y="1196975"/>
            <a:ext cx="9144000" cy="5661025"/>
          </a:xfrm>
        </p:spPr>
        <p:txBody>
          <a:bodyPr/>
          <a:lstStyle/>
          <a:p>
            <a:pPr marL="609600" indent="-609600" eaLnBrk="1" hangingPunct="1">
              <a:defRPr/>
            </a:pPr>
            <a:r>
              <a:rPr lang="en-AU" dirty="0" smtClean="0"/>
              <a:t>The cosmological and teleological arguments claim that there is a Creator and Designer of the universe</a:t>
            </a:r>
          </a:p>
          <a:p>
            <a:pPr marL="609600" indent="-609600" eaLnBrk="1" hangingPunct="1">
              <a:defRPr/>
            </a:pPr>
            <a:r>
              <a:rPr lang="en-AU" dirty="0" smtClean="0"/>
              <a:t>Is He interested in us? </a:t>
            </a:r>
          </a:p>
          <a:p>
            <a:pPr marL="990600" lvl="1" indent="-533400" eaLnBrk="1" hangingPunct="1">
              <a:defRPr/>
            </a:pPr>
            <a:r>
              <a:rPr lang="en-AU" dirty="0" smtClean="0"/>
              <a:t>Deism: God is not interested in us</a:t>
            </a:r>
          </a:p>
          <a:p>
            <a:pPr marL="990600" lvl="1" indent="-533400" eaLnBrk="1" hangingPunct="1">
              <a:defRPr/>
            </a:pPr>
            <a:r>
              <a:rPr lang="en-AU" dirty="0" smtClean="0"/>
              <a:t>Theism: God is interested in us</a:t>
            </a:r>
          </a:p>
          <a:p>
            <a:pPr marL="609600" indent="-609600" eaLnBrk="1" hangingPunct="1">
              <a:defRPr/>
            </a:pPr>
            <a:r>
              <a:rPr lang="en-AU" dirty="0" smtClean="0"/>
              <a:t>The moral argument implies that God is interested in us</a:t>
            </a:r>
          </a:p>
          <a:p>
            <a:pPr marL="609600" indent="-609600" eaLnBrk="1" hangingPunct="1">
              <a:defRPr/>
            </a:pPr>
            <a:r>
              <a:rPr lang="en-AU" dirty="0" smtClean="0"/>
              <a:t>Moral argument does not claim that atheists are immoral</a:t>
            </a:r>
          </a:p>
          <a:p>
            <a:pPr marL="609600" indent="-609600" eaLnBrk="1" hangingPunct="1">
              <a:defRPr/>
            </a:pPr>
            <a:r>
              <a:rPr lang="en-AU" dirty="0" smtClean="0"/>
              <a:t>We are all moral, but why?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xfrm>
            <a:off x="457200" y="274638"/>
            <a:ext cx="8229600" cy="561975"/>
          </a:xfrm>
        </p:spPr>
        <p:txBody>
          <a:bodyPr/>
          <a:lstStyle/>
          <a:p>
            <a:pPr eaLnBrk="1" hangingPunct="1">
              <a:defRPr/>
            </a:pPr>
            <a:r>
              <a:rPr lang="en-AU" sz="4000" smtClean="0"/>
              <a:t>Kalam Cosmological Argument</a:t>
            </a:r>
            <a:endParaRPr lang="en-US" sz="4000" smtClean="0"/>
          </a:p>
        </p:txBody>
      </p:sp>
      <p:sp>
        <p:nvSpPr>
          <p:cNvPr id="73731" name="Rectangle 3"/>
          <p:cNvSpPr>
            <a:spLocks noGrp="1" noChangeArrowheads="1"/>
          </p:cNvSpPr>
          <p:nvPr>
            <p:ph type="body" idx="1"/>
          </p:nvPr>
        </p:nvSpPr>
        <p:spPr>
          <a:xfrm>
            <a:off x="0" y="908720"/>
            <a:ext cx="8964488" cy="5949280"/>
          </a:xfrm>
        </p:spPr>
        <p:txBody>
          <a:bodyPr/>
          <a:lstStyle/>
          <a:p>
            <a:pPr marL="609600" indent="-609600" eaLnBrk="1" hangingPunct="1">
              <a:defRPr/>
            </a:pPr>
            <a:r>
              <a:rPr lang="en-US" sz="2800" dirty="0" smtClean="0"/>
              <a:t>The argument:</a:t>
            </a:r>
          </a:p>
          <a:p>
            <a:pPr marL="990600" lvl="1" indent="-533400" eaLnBrk="1" hangingPunct="1">
              <a:buFont typeface="Wingdings" pitchFamily="2" charset="2"/>
              <a:buAutoNum type="arabicPeriod"/>
              <a:defRPr/>
            </a:pPr>
            <a:r>
              <a:rPr lang="en-AU" sz="2400" dirty="0" smtClean="0"/>
              <a:t>Everything that </a:t>
            </a:r>
            <a:r>
              <a:rPr lang="en-AU" sz="2400" b="1" u="sng" dirty="0" smtClean="0"/>
              <a:t>begins to exist</a:t>
            </a:r>
            <a:r>
              <a:rPr lang="en-AU" sz="2400" dirty="0" smtClean="0"/>
              <a:t> has a cause</a:t>
            </a:r>
          </a:p>
          <a:p>
            <a:pPr marL="990600" lvl="1" indent="-533400" eaLnBrk="1" hangingPunct="1">
              <a:buFont typeface="Wingdings" pitchFamily="2" charset="2"/>
              <a:buAutoNum type="arabicPeriod"/>
              <a:defRPr/>
            </a:pPr>
            <a:r>
              <a:rPr lang="en-AU" sz="2400" dirty="0" smtClean="0"/>
              <a:t>The universe began to exist </a:t>
            </a:r>
          </a:p>
          <a:p>
            <a:pPr marL="990600" lvl="1" indent="-533400" eaLnBrk="1" hangingPunct="1">
              <a:buFont typeface="Wingdings" pitchFamily="2" charset="2"/>
              <a:buAutoNum type="arabicPeriod"/>
              <a:defRPr/>
            </a:pPr>
            <a:r>
              <a:rPr lang="en-AU" sz="2400" dirty="0" smtClean="0"/>
              <a:t>Therefore the universe has a cause </a:t>
            </a:r>
          </a:p>
          <a:p>
            <a:pPr marL="590550" indent="-533400" eaLnBrk="1" hangingPunct="1">
              <a:defRPr/>
            </a:pPr>
            <a:r>
              <a:rPr lang="en-US" dirty="0" smtClean="0"/>
              <a:t>What are the properties of this cause?</a:t>
            </a:r>
          </a:p>
          <a:p>
            <a:pPr marL="590550" indent="-533400" eaLnBrk="1" hangingPunct="1">
              <a:defRPr/>
            </a:pPr>
            <a:r>
              <a:rPr lang="en-US" dirty="0" smtClean="0"/>
              <a:t>Premise 1 considered intuitively obvious </a:t>
            </a:r>
          </a:p>
          <a:p>
            <a:pPr marL="609600" indent="-609600" eaLnBrk="1" hangingPunct="1">
              <a:defRPr/>
            </a:pPr>
            <a:r>
              <a:rPr lang="en-AU" sz="2800" dirty="0" smtClean="0"/>
              <a:t>Historically atheists have claimed that the universe is eternal and uncaused</a:t>
            </a:r>
          </a:p>
          <a:p>
            <a:pPr marL="609600" indent="-609600" eaLnBrk="1" hangingPunct="1">
              <a:defRPr/>
            </a:pPr>
            <a:r>
              <a:rPr lang="en-US" sz="2800" dirty="0" smtClean="0"/>
              <a:t>Most effort went into justifying premise 2 </a:t>
            </a:r>
          </a:p>
          <a:p>
            <a:pPr marL="609600" indent="-609600" eaLnBrk="1" hangingPunct="1">
              <a:defRPr/>
            </a:pPr>
            <a:r>
              <a:rPr lang="en-US" sz="2800" dirty="0" smtClean="0"/>
              <a:t>Al-</a:t>
            </a:r>
            <a:r>
              <a:rPr lang="en-US" sz="2800" dirty="0" err="1" smtClean="0"/>
              <a:t>Ghazali</a:t>
            </a:r>
            <a:r>
              <a:rPr lang="en-US" sz="2800" dirty="0" smtClean="0"/>
              <a:t> argued that an infinite sequence of causes cannot exist – therefore the universe must have a beginning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457200" y="274638"/>
            <a:ext cx="8229600" cy="561975"/>
          </a:xfrm>
        </p:spPr>
        <p:txBody>
          <a:bodyPr/>
          <a:lstStyle/>
          <a:p>
            <a:pPr eaLnBrk="1" hangingPunct="1">
              <a:defRPr/>
            </a:pPr>
            <a:r>
              <a:rPr lang="en-US" sz="4000" smtClean="0"/>
              <a:t>Moral Argument</a:t>
            </a:r>
          </a:p>
        </p:txBody>
      </p:sp>
      <p:sp>
        <p:nvSpPr>
          <p:cNvPr id="81923" name="Rectangle 3"/>
          <p:cNvSpPr>
            <a:spLocks noGrp="1" noChangeArrowheads="1"/>
          </p:cNvSpPr>
          <p:nvPr>
            <p:ph type="body" idx="1"/>
          </p:nvPr>
        </p:nvSpPr>
        <p:spPr>
          <a:xfrm>
            <a:off x="0" y="1196975"/>
            <a:ext cx="9144000" cy="5661025"/>
          </a:xfrm>
        </p:spPr>
        <p:txBody>
          <a:bodyPr/>
          <a:lstStyle/>
          <a:p>
            <a:pPr marL="609600" indent="-609600" eaLnBrk="1" hangingPunct="1">
              <a:defRPr/>
            </a:pPr>
            <a:r>
              <a:rPr lang="en-AU" dirty="0" smtClean="0"/>
              <a:t>Moral argument:</a:t>
            </a:r>
          </a:p>
          <a:p>
            <a:pPr marL="990600" lvl="1" indent="-533400" eaLnBrk="1" hangingPunct="1">
              <a:buFont typeface="Wingdings" pitchFamily="2" charset="2"/>
              <a:buAutoNum type="arabicPeriod"/>
              <a:defRPr/>
            </a:pPr>
            <a:r>
              <a:rPr lang="en-AU" dirty="0" smtClean="0"/>
              <a:t>If God does not exist then objective moral values do not exist</a:t>
            </a:r>
          </a:p>
          <a:p>
            <a:pPr marL="990600" lvl="1" indent="-533400" eaLnBrk="1" hangingPunct="1">
              <a:buFont typeface="Wingdings" pitchFamily="2" charset="2"/>
              <a:buAutoNum type="arabicPeriod"/>
              <a:defRPr/>
            </a:pPr>
            <a:r>
              <a:rPr lang="en-AU" dirty="0" smtClean="0"/>
              <a:t>Objective moral values do exist</a:t>
            </a:r>
          </a:p>
          <a:p>
            <a:pPr marL="990600" lvl="1" indent="-533400" eaLnBrk="1" hangingPunct="1">
              <a:buFont typeface="Wingdings" pitchFamily="2" charset="2"/>
              <a:buAutoNum type="arabicPeriod"/>
              <a:defRPr/>
            </a:pPr>
            <a:r>
              <a:rPr lang="en-AU" dirty="0" smtClean="0"/>
              <a:t>Therefore God exists</a:t>
            </a:r>
          </a:p>
          <a:p>
            <a:pPr marL="609600" indent="-609600" eaLnBrk="1" hangingPunct="1">
              <a:defRPr/>
            </a:pPr>
            <a:r>
              <a:rPr lang="en-AU" dirty="0" smtClean="0"/>
              <a:t>What are Objective moral values?</a:t>
            </a:r>
          </a:p>
          <a:p>
            <a:pPr marL="1009650" lvl="1" indent="-609600" eaLnBrk="1" hangingPunct="1">
              <a:defRPr/>
            </a:pPr>
            <a:r>
              <a:rPr lang="en-AU" dirty="0" smtClean="0"/>
              <a:t>Objective moral values are valid and binding whether people believe them or not</a:t>
            </a:r>
          </a:p>
          <a:p>
            <a:pPr marL="1009650" lvl="1" indent="-609600" eaLnBrk="1" hangingPunct="1">
              <a:defRPr/>
            </a:pPr>
            <a:r>
              <a:rPr lang="en-AU" dirty="0" smtClean="0"/>
              <a:t>Relative moral values are matter of personal taste</a:t>
            </a:r>
          </a:p>
          <a:p>
            <a:pPr marL="609600" indent="-609600" eaLnBrk="1" hangingPunct="1">
              <a:defRPr/>
            </a:pPr>
            <a:r>
              <a:rPr lang="en-AU" dirty="0" smtClean="0"/>
              <a:t>Atheism implies that there is no basis for objective moral values.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Premise 1</a:t>
            </a:r>
            <a:endParaRPr lang="en-AU" dirty="0"/>
          </a:p>
        </p:txBody>
      </p:sp>
      <p:sp>
        <p:nvSpPr>
          <p:cNvPr id="3" name="Content Placeholder 2"/>
          <p:cNvSpPr>
            <a:spLocks noGrp="1"/>
          </p:cNvSpPr>
          <p:nvPr>
            <p:ph idx="1"/>
          </p:nvPr>
        </p:nvSpPr>
        <p:spPr/>
        <p:txBody>
          <a:bodyPr/>
          <a:lstStyle/>
          <a:p>
            <a:pPr marL="342900" lvl="1" indent="-342900">
              <a:buClr>
                <a:schemeClr val="hlink"/>
              </a:buClr>
            </a:pPr>
            <a:r>
              <a:rPr lang="en-AU" sz="2400" dirty="0" smtClean="0"/>
              <a:t>If God does not exist then objective moral values do not exist</a:t>
            </a:r>
          </a:p>
          <a:p>
            <a:r>
              <a:rPr lang="en-AU" sz="2400" dirty="0" smtClean="0"/>
              <a:t>This admitted to be true by atheists</a:t>
            </a:r>
          </a:p>
          <a:p>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Michael Ruse</a:t>
            </a:r>
            <a:endParaRPr lang="en-AU" dirty="0"/>
          </a:p>
        </p:txBody>
      </p:sp>
      <p:sp>
        <p:nvSpPr>
          <p:cNvPr id="3" name="Content Placeholder 2"/>
          <p:cNvSpPr>
            <a:spLocks noGrp="1"/>
          </p:cNvSpPr>
          <p:nvPr>
            <p:ph sz="half" idx="1"/>
          </p:nvPr>
        </p:nvSpPr>
        <p:spPr>
          <a:xfrm>
            <a:off x="179512" y="1600200"/>
            <a:ext cx="6696744" cy="4525963"/>
          </a:xfrm>
        </p:spPr>
        <p:txBody>
          <a:bodyPr/>
          <a:lstStyle/>
          <a:p>
            <a:r>
              <a:rPr lang="en-US" sz="2400" dirty="0" smtClean="0"/>
              <a:t>The position of the modern evolutionist is that human beings have an awareness of morality, because such an awareness is of biological worth. Morality is a biological adaptation no less than are hands and feet and teeth. Considered as a rationally set of justifiable claims about an objective something, </a:t>
            </a:r>
            <a:r>
              <a:rPr lang="en-US" sz="2400" u="sng" dirty="0" smtClean="0"/>
              <a:t>ethics is illusory</a:t>
            </a:r>
            <a:r>
              <a:rPr lang="en-US" sz="2400" dirty="0" smtClean="0"/>
              <a:t>. I appreciate that when somebody says “Love thy neighbor as thyself”, they think they are referring above and beyond themselves. Nevertheless, such reference is truly without foundation. Morality is just an aid to survival and reproduction, and </a:t>
            </a:r>
            <a:r>
              <a:rPr lang="en-US" sz="2400" u="sng" dirty="0" smtClean="0"/>
              <a:t>any deeper meaning is illusory</a:t>
            </a:r>
            <a:r>
              <a:rPr lang="en-US" sz="2400" dirty="0" smtClean="0"/>
              <a:t>.</a:t>
            </a:r>
            <a:endParaRPr lang="en-AU" sz="2400" dirty="0" smtClean="0"/>
          </a:p>
          <a:p>
            <a:endParaRPr lang="en-AU" dirty="0"/>
          </a:p>
        </p:txBody>
      </p:sp>
      <p:pic>
        <p:nvPicPr>
          <p:cNvPr id="5" name="Content Placeholder 4" descr="ruse_tattoo.jpg"/>
          <p:cNvPicPr>
            <a:picLocks noGrp="1" noChangeAspect="1"/>
          </p:cNvPicPr>
          <p:nvPr>
            <p:ph sz="half" idx="2"/>
          </p:nvPr>
        </p:nvPicPr>
        <p:blipFill>
          <a:blip r:embed="rId2" cstate="print"/>
          <a:stretch>
            <a:fillRect/>
          </a:stretch>
        </p:blipFill>
        <p:spPr>
          <a:xfrm>
            <a:off x="7164288" y="2359421"/>
            <a:ext cx="1935172" cy="2581747"/>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a:xfrm>
            <a:off x="457200" y="274638"/>
            <a:ext cx="8229600" cy="561975"/>
          </a:xfrm>
        </p:spPr>
        <p:txBody>
          <a:bodyPr/>
          <a:lstStyle/>
          <a:p>
            <a:pPr eaLnBrk="1" hangingPunct="1">
              <a:defRPr/>
            </a:pPr>
            <a:r>
              <a:rPr lang="en-US" sz="4000" dirty="0" smtClean="0"/>
              <a:t>2</a:t>
            </a:r>
            <a:r>
              <a:rPr lang="en-US" sz="4000" baseline="30000" dirty="0" smtClean="0"/>
              <a:t>nd</a:t>
            </a:r>
            <a:r>
              <a:rPr lang="en-US" sz="4000" dirty="0" smtClean="0"/>
              <a:t> Premise</a:t>
            </a:r>
            <a:endParaRPr lang="en-US" sz="4000" dirty="0" smtClean="0"/>
          </a:p>
        </p:txBody>
      </p:sp>
      <p:sp>
        <p:nvSpPr>
          <p:cNvPr id="82947" name="Rectangle 3"/>
          <p:cNvSpPr>
            <a:spLocks noGrp="1" noChangeArrowheads="1"/>
          </p:cNvSpPr>
          <p:nvPr>
            <p:ph type="body" idx="1"/>
          </p:nvPr>
        </p:nvSpPr>
        <p:spPr>
          <a:xfrm>
            <a:off x="0" y="928688"/>
            <a:ext cx="9144000" cy="5929312"/>
          </a:xfrm>
        </p:spPr>
        <p:txBody>
          <a:bodyPr/>
          <a:lstStyle/>
          <a:p>
            <a:pPr marL="609600" indent="-609600" eaLnBrk="1" hangingPunct="1">
              <a:lnSpc>
                <a:spcPct val="90000"/>
              </a:lnSpc>
              <a:defRPr/>
            </a:pPr>
            <a:r>
              <a:rPr lang="en-AU" sz="2800" dirty="0" smtClean="0"/>
              <a:t>If Moral values and duties are not objective then</a:t>
            </a:r>
          </a:p>
          <a:p>
            <a:pPr marL="1009650" lvl="1" indent="-609600" eaLnBrk="1" hangingPunct="1">
              <a:lnSpc>
                <a:spcPct val="90000"/>
              </a:lnSpc>
              <a:defRPr/>
            </a:pPr>
            <a:r>
              <a:rPr lang="en-AU" sz="2400" dirty="0" smtClean="0"/>
              <a:t>They are just a matter of opinion</a:t>
            </a:r>
          </a:p>
          <a:p>
            <a:pPr marL="1009650" lvl="1" indent="-609600" eaLnBrk="1" hangingPunct="1">
              <a:lnSpc>
                <a:spcPct val="90000"/>
              </a:lnSpc>
              <a:defRPr/>
            </a:pPr>
            <a:r>
              <a:rPr lang="en-AU" sz="2400" dirty="0" smtClean="0"/>
              <a:t>We have no right to judges others actions</a:t>
            </a:r>
          </a:p>
          <a:p>
            <a:pPr marL="1009650" lvl="1" indent="-609600" eaLnBrk="1" hangingPunct="1">
              <a:lnSpc>
                <a:spcPct val="90000"/>
              </a:lnSpc>
              <a:defRPr/>
            </a:pPr>
            <a:r>
              <a:rPr lang="en-AU" sz="2400" dirty="0" smtClean="0"/>
              <a:t>Morality is not binding... but</a:t>
            </a:r>
          </a:p>
          <a:p>
            <a:pPr marL="609600" indent="-609600" eaLnBrk="1" hangingPunct="1">
              <a:lnSpc>
                <a:spcPct val="90000"/>
              </a:lnSpc>
              <a:defRPr/>
            </a:pPr>
            <a:r>
              <a:rPr lang="en-AU" sz="2800" dirty="0" smtClean="0"/>
              <a:t>People only maintain that moral values are relative until faced with examples</a:t>
            </a:r>
          </a:p>
          <a:p>
            <a:pPr marL="990600" lvl="1" indent="-533400" eaLnBrk="1" hangingPunct="1">
              <a:lnSpc>
                <a:spcPct val="90000"/>
              </a:lnSpc>
              <a:defRPr/>
            </a:pPr>
            <a:r>
              <a:rPr lang="en-AU" dirty="0" smtClean="0"/>
              <a:t>Was the holocaust evil regardless of who won the war?</a:t>
            </a:r>
          </a:p>
          <a:p>
            <a:pPr marL="990600" lvl="1" indent="-533400" eaLnBrk="1" hangingPunct="1">
              <a:lnSpc>
                <a:spcPct val="90000"/>
              </a:lnSpc>
              <a:defRPr/>
            </a:pPr>
            <a:r>
              <a:rPr lang="en-AU" dirty="0" smtClean="0"/>
              <a:t>Is paedophilia Ok? Paedophiles think it is Ok. </a:t>
            </a:r>
          </a:p>
          <a:p>
            <a:pPr marL="990600" lvl="1" indent="-533400" eaLnBrk="1" hangingPunct="1">
              <a:lnSpc>
                <a:spcPct val="90000"/>
              </a:lnSpc>
              <a:defRPr/>
            </a:pPr>
            <a:r>
              <a:rPr lang="en-AU" dirty="0" smtClean="0"/>
              <a:t>Is raping babies Ok?</a:t>
            </a:r>
          </a:p>
          <a:p>
            <a:pPr marL="609600" indent="-609600" eaLnBrk="1" hangingPunct="1">
              <a:lnSpc>
                <a:spcPct val="90000"/>
              </a:lnSpc>
              <a:defRPr/>
            </a:pPr>
            <a:r>
              <a:rPr lang="en-AU" sz="2800" dirty="0" smtClean="0"/>
              <a:t>Most people will recoil in horror.</a:t>
            </a:r>
          </a:p>
          <a:p>
            <a:pPr marL="609600" indent="-609600" eaLnBrk="1" hangingPunct="1">
              <a:lnSpc>
                <a:spcPct val="90000"/>
              </a:lnSpc>
              <a:defRPr/>
            </a:pPr>
            <a:r>
              <a:rPr lang="en-AU" sz="2800" dirty="0" smtClean="0"/>
              <a:t>As soon as we admit that raping babies is objectively bad then we affirm that objective moral values do exist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Implications</a:t>
            </a:r>
            <a:endParaRPr lang="en-AU" dirty="0"/>
          </a:p>
        </p:txBody>
      </p:sp>
      <p:sp>
        <p:nvSpPr>
          <p:cNvPr id="3" name="Content Placeholder 2"/>
          <p:cNvSpPr>
            <a:spLocks noGrp="1"/>
          </p:cNvSpPr>
          <p:nvPr>
            <p:ph idx="1"/>
          </p:nvPr>
        </p:nvSpPr>
        <p:spPr/>
        <p:txBody>
          <a:bodyPr/>
          <a:lstStyle/>
          <a:p>
            <a:pPr marL="609600" indent="-609600" eaLnBrk="1" hangingPunct="1">
              <a:lnSpc>
                <a:spcPct val="90000"/>
              </a:lnSpc>
              <a:defRPr/>
            </a:pPr>
            <a:r>
              <a:rPr lang="en-AU" dirty="0" smtClean="0"/>
              <a:t>Moral argument affirms that God is interested in our values and what we do</a:t>
            </a:r>
          </a:p>
          <a:p>
            <a:pPr marL="609600" indent="-609600" eaLnBrk="1" hangingPunct="1">
              <a:lnSpc>
                <a:spcPct val="90000"/>
              </a:lnSpc>
              <a:defRPr/>
            </a:pPr>
            <a:r>
              <a:rPr lang="en-AU" dirty="0" smtClean="0"/>
              <a:t>We now affirm belief in a God who is interested in us</a:t>
            </a:r>
            <a:endParaRPr lang="en-US" dirty="0" smtClean="0"/>
          </a:p>
          <a:p>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God in History</a:t>
            </a:r>
            <a:endParaRPr lang="en-AU" dirty="0"/>
          </a:p>
        </p:txBody>
      </p:sp>
      <p:sp>
        <p:nvSpPr>
          <p:cNvPr id="3" name="Content Placeholder 2"/>
          <p:cNvSpPr>
            <a:spLocks noGrp="1"/>
          </p:cNvSpPr>
          <p:nvPr>
            <p:ph idx="1"/>
          </p:nvPr>
        </p:nvSpPr>
        <p:spPr/>
        <p:txBody>
          <a:bodyPr/>
          <a:lstStyle/>
          <a:p>
            <a:r>
              <a:rPr lang="en-AU" dirty="0" smtClean="0"/>
              <a:t>In the past God spoke to our forefathers through the prophets at many times and in various ways, but in these last days he has spoken to us by his Son (Hebrews 1:1)</a:t>
            </a:r>
          </a:p>
          <a:p>
            <a:r>
              <a:rPr lang="en-AU" dirty="0" smtClean="0"/>
              <a:t>God is there and He has spoken (Francis Schaefer)</a:t>
            </a:r>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Widely Accepted Facts</a:t>
            </a:r>
            <a:endParaRPr lang="en-AU" dirty="0"/>
          </a:p>
        </p:txBody>
      </p:sp>
      <p:sp>
        <p:nvSpPr>
          <p:cNvPr id="3" name="Content Placeholder 2"/>
          <p:cNvSpPr>
            <a:spLocks noGrp="1"/>
          </p:cNvSpPr>
          <p:nvPr>
            <p:ph idx="1"/>
          </p:nvPr>
        </p:nvSpPr>
        <p:spPr>
          <a:xfrm>
            <a:off x="457200" y="1268760"/>
            <a:ext cx="8229600" cy="5400600"/>
          </a:xfrm>
        </p:spPr>
        <p:txBody>
          <a:bodyPr/>
          <a:lstStyle/>
          <a:p>
            <a:r>
              <a:rPr lang="en-AU" dirty="0" smtClean="0"/>
              <a:t>Historians take the NT seriously as a source of historical information about Ancient Near East</a:t>
            </a:r>
          </a:p>
          <a:p>
            <a:r>
              <a:rPr lang="en-AU" dirty="0" smtClean="0"/>
              <a:t>General agreement by historians on following historical facts</a:t>
            </a:r>
          </a:p>
          <a:p>
            <a:pPr lvl="1"/>
            <a:r>
              <a:rPr lang="en-AU" dirty="0" smtClean="0"/>
              <a:t>Jesus was crucified, died and was buried by Joseph of Arimathea</a:t>
            </a:r>
          </a:p>
          <a:p>
            <a:pPr lvl="1"/>
            <a:r>
              <a:rPr lang="en-AU" dirty="0" smtClean="0"/>
              <a:t>On the Sunday morning his tomb was empty</a:t>
            </a:r>
          </a:p>
          <a:p>
            <a:pPr lvl="1"/>
            <a:r>
              <a:rPr lang="en-AU" dirty="0" smtClean="0"/>
              <a:t>The disciples believed they saw appearances of the risen Christ</a:t>
            </a:r>
          </a:p>
          <a:p>
            <a:pPr lvl="1"/>
            <a:r>
              <a:rPr lang="en-AU" dirty="0" smtClean="0"/>
              <a:t>The origin of the early church was based on the belief in the resurrection</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Attempted Explanations</a:t>
            </a:r>
            <a:endParaRPr lang="en-AU" dirty="0"/>
          </a:p>
        </p:txBody>
      </p:sp>
      <p:sp>
        <p:nvSpPr>
          <p:cNvPr id="3" name="Content Placeholder 2"/>
          <p:cNvSpPr>
            <a:spLocks noGrp="1"/>
          </p:cNvSpPr>
          <p:nvPr>
            <p:ph idx="1"/>
          </p:nvPr>
        </p:nvSpPr>
        <p:spPr>
          <a:xfrm>
            <a:off x="457200" y="1340768"/>
            <a:ext cx="8229600" cy="4785395"/>
          </a:xfrm>
        </p:spPr>
        <p:txBody>
          <a:bodyPr/>
          <a:lstStyle/>
          <a:p>
            <a:r>
              <a:rPr lang="en-AU" dirty="0" smtClean="0"/>
              <a:t>Naturalistic Hypotheses</a:t>
            </a:r>
          </a:p>
          <a:p>
            <a:pPr lvl="1"/>
            <a:r>
              <a:rPr lang="en-AU" dirty="0" smtClean="0"/>
              <a:t>Conspiracy</a:t>
            </a:r>
          </a:p>
          <a:p>
            <a:pPr lvl="1"/>
            <a:r>
              <a:rPr lang="en-AU" dirty="0" smtClean="0"/>
              <a:t>Apparent Death</a:t>
            </a:r>
          </a:p>
          <a:p>
            <a:pPr lvl="1"/>
            <a:r>
              <a:rPr lang="en-AU" dirty="0" smtClean="0"/>
              <a:t>Displaced Body</a:t>
            </a:r>
          </a:p>
          <a:p>
            <a:pPr lvl="1"/>
            <a:r>
              <a:rPr lang="en-AU" dirty="0" smtClean="0"/>
              <a:t>Hallucination</a:t>
            </a:r>
          </a:p>
          <a:p>
            <a:r>
              <a:rPr lang="en-AU" dirty="0" smtClean="0"/>
              <a:t>None of these explain the evidence</a:t>
            </a:r>
          </a:p>
          <a:p>
            <a:pPr lvl="1"/>
            <a:r>
              <a:rPr lang="en-AU" dirty="0" smtClean="0"/>
              <a:t>The NT claim that God raised Jesus from the dead does explain the evidence</a:t>
            </a:r>
          </a:p>
          <a:p>
            <a:pPr lvl="1"/>
            <a:r>
              <a:rPr lang="en-AU" dirty="0" smtClean="0"/>
              <a:t>Divine miracle on our hands</a:t>
            </a:r>
          </a:p>
          <a:p>
            <a:pPr lvl="1"/>
            <a:r>
              <a:rPr lang="en-AU" dirty="0" smtClean="0"/>
              <a:t>Therefore God exists</a:t>
            </a:r>
          </a:p>
          <a:p>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Personal Experience</a:t>
            </a:r>
            <a:endParaRPr lang="en-AU" dirty="0"/>
          </a:p>
        </p:txBody>
      </p:sp>
      <p:sp>
        <p:nvSpPr>
          <p:cNvPr id="3" name="Content Placeholder 2"/>
          <p:cNvSpPr>
            <a:spLocks noGrp="1"/>
          </p:cNvSpPr>
          <p:nvPr>
            <p:ph idx="1"/>
          </p:nvPr>
        </p:nvSpPr>
        <p:spPr/>
        <p:txBody>
          <a:bodyPr/>
          <a:lstStyle/>
          <a:p>
            <a:r>
              <a:rPr lang="en-AU" dirty="0" smtClean="0"/>
              <a:t>As a philosophy, it works</a:t>
            </a:r>
          </a:p>
          <a:p>
            <a:r>
              <a:rPr lang="en-AU" dirty="0" smtClean="0"/>
              <a:t>God can also be personally known</a:t>
            </a:r>
          </a:p>
          <a:p>
            <a:r>
              <a:rPr lang="en-AU" dirty="0" smtClean="0"/>
              <a:t>Knowledge is accessible to ordinary people</a:t>
            </a:r>
          </a:p>
          <a:p>
            <a:r>
              <a:rPr lang="en-AU" dirty="0" smtClean="0"/>
              <a:t>My experience</a:t>
            </a:r>
          </a:p>
          <a:p>
            <a:r>
              <a:rPr lang="en-AU" dirty="0" smtClean="0"/>
              <a:t>If you seek God, you will find him if you search for him with all your heart (Jeremiah 29:13)</a:t>
            </a:r>
          </a:p>
          <a:p>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p:txBody>
          <a:bodyPr/>
          <a:lstStyle/>
          <a:p>
            <a:r>
              <a:rPr lang="en-AU" dirty="0" smtClean="0"/>
              <a:t>Atheism versus theism</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Arguments for a Beginning</a:t>
            </a:r>
            <a:endParaRPr lang="en-AU" dirty="0"/>
          </a:p>
        </p:txBody>
      </p:sp>
      <p:sp>
        <p:nvSpPr>
          <p:cNvPr id="6" name="Content Placeholder 5"/>
          <p:cNvSpPr>
            <a:spLocks noGrp="1"/>
          </p:cNvSpPr>
          <p:nvPr>
            <p:ph idx="1"/>
          </p:nvPr>
        </p:nvSpPr>
        <p:spPr/>
        <p:txBody>
          <a:bodyPr/>
          <a:lstStyle/>
          <a:p>
            <a:r>
              <a:rPr lang="en-AU" dirty="0" smtClean="0"/>
              <a:t>Two types of argument</a:t>
            </a:r>
          </a:p>
          <a:p>
            <a:pPr lvl="1"/>
            <a:r>
              <a:rPr lang="en-AU" dirty="0" smtClean="0"/>
              <a:t>Philosophical</a:t>
            </a:r>
          </a:p>
          <a:p>
            <a:pPr lvl="1"/>
            <a:r>
              <a:rPr lang="en-AU" dirty="0" smtClean="0"/>
              <a:t>Scientific</a:t>
            </a:r>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Atheism</a:t>
            </a:r>
            <a:endParaRPr lang="en-AU" dirty="0"/>
          </a:p>
        </p:txBody>
      </p:sp>
      <p:sp>
        <p:nvSpPr>
          <p:cNvPr id="3" name="Content Placeholder 2"/>
          <p:cNvSpPr>
            <a:spLocks noGrp="1"/>
          </p:cNvSpPr>
          <p:nvPr>
            <p:ph idx="1"/>
          </p:nvPr>
        </p:nvSpPr>
        <p:spPr>
          <a:xfrm>
            <a:off x="457200" y="1196752"/>
            <a:ext cx="8229600" cy="5400600"/>
          </a:xfrm>
        </p:spPr>
        <p:txBody>
          <a:bodyPr/>
          <a:lstStyle/>
          <a:p>
            <a:r>
              <a:rPr lang="en-AU" sz="2400" dirty="0" smtClean="0"/>
              <a:t>No viable explanation for origin of universe</a:t>
            </a:r>
          </a:p>
          <a:p>
            <a:r>
              <a:rPr lang="en-AU" sz="2400" dirty="0" smtClean="0"/>
              <a:t>Unintuitive and incomplete account for design</a:t>
            </a:r>
          </a:p>
          <a:p>
            <a:r>
              <a:rPr lang="en-AU" sz="2400" dirty="0" smtClean="0"/>
              <a:t>A naturalistic account implies denial of</a:t>
            </a:r>
          </a:p>
          <a:p>
            <a:pPr lvl="1"/>
            <a:r>
              <a:rPr lang="en-AU" sz="2000" dirty="0" smtClean="0"/>
              <a:t>Freedom of the will</a:t>
            </a:r>
          </a:p>
          <a:p>
            <a:pPr lvl="1"/>
            <a:r>
              <a:rPr lang="en-AU" sz="2000" dirty="0" smtClean="0"/>
              <a:t>Human responsibility</a:t>
            </a:r>
          </a:p>
          <a:p>
            <a:pPr lvl="1"/>
            <a:r>
              <a:rPr lang="en-AU" sz="2000" dirty="0" smtClean="0"/>
              <a:t>Reliability of human thought</a:t>
            </a:r>
          </a:p>
          <a:p>
            <a:pPr lvl="1"/>
            <a:r>
              <a:rPr lang="en-AU" sz="2000" dirty="0" smtClean="0"/>
              <a:t>Reality of human consciousness</a:t>
            </a:r>
          </a:p>
          <a:p>
            <a:r>
              <a:rPr lang="en-AU" sz="2400" dirty="0" smtClean="0"/>
              <a:t>First of all man lost his soul, then he lost his mind, then he lost consciousness</a:t>
            </a:r>
          </a:p>
          <a:p>
            <a:r>
              <a:rPr lang="en-AU" sz="2400" dirty="0" smtClean="0"/>
              <a:t>Loss of meaning and purpose</a:t>
            </a:r>
          </a:p>
          <a:p>
            <a:r>
              <a:rPr lang="en-AU" sz="2400" dirty="0" smtClean="0"/>
              <a:t>Atheism logically forces us to deny what we intuitively know to be true</a:t>
            </a:r>
            <a:endParaRPr lang="en-AU"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Theism</a:t>
            </a:r>
            <a:endParaRPr lang="en-AU" dirty="0"/>
          </a:p>
        </p:txBody>
      </p:sp>
      <p:sp>
        <p:nvSpPr>
          <p:cNvPr id="3" name="Content Placeholder 2"/>
          <p:cNvSpPr>
            <a:spLocks noGrp="1"/>
          </p:cNvSpPr>
          <p:nvPr>
            <p:ph idx="1"/>
          </p:nvPr>
        </p:nvSpPr>
        <p:spPr>
          <a:xfrm>
            <a:off x="457200" y="1268760"/>
            <a:ext cx="8229600" cy="4857403"/>
          </a:xfrm>
        </p:spPr>
        <p:txBody>
          <a:bodyPr/>
          <a:lstStyle/>
          <a:p>
            <a:r>
              <a:rPr lang="en-AU" dirty="0" smtClean="0"/>
              <a:t>Theism has greater explanatory power:</a:t>
            </a:r>
          </a:p>
          <a:p>
            <a:pPr lvl="1"/>
            <a:r>
              <a:rPr lang="en-AU" dirty="0" smtClean="0"/>
              <a:t>Creation of universe out of nothing</a:t>
            </a:r>
          </a:p>
          <a:p>
            <a:pPr lvl="1"/>
            <a:r>
              <a:rPr lang="en-AU" dirty="0" smtClean="0"/>
              <a:t>Design in the universe</a:t>
            </a:r>
          </a:p>
          <a:p>
            <a:pPr lvl="1"/>
            <a:r>
              <a:rPr lang="en-AU" dirty="0" smtClean="0"/>
              <a:t>Basis for objective morality and human value</a:t>
            </a:r>
          </a:p>
          <a:p>
            <a:pPr lvl="1"/>
            <a:r>
              <a:rPr lang="en-AU" dirty="0" smtClean="0"/>
              <a:t>Reality of </a:t>
            </a:r>
          </a:p>
          <a:p>
            <a:pPr lvl="2"/>
            <a:r>
              <a:rPr lang="en-AU" dirty="0" smtClean="0"/>
              <a:t>Consciousness</a:t>
            </a:r>
          </a:p>
          <a:p>
            <a:pPr lvl="2"/>
            <a:r>
              <a:rPr lang="en-AU" dirty="0" smtClean="0"/>
              <a:t>Human thought</a:t>
            </a:r>
          </a:p>
          <a:p>
            <a:pPr lvl="2"/>
            <a:r>
              <a:rPr lang="en-AU" dirty="0" smtClean="0"/>
              <a:t>Freedom of the will</a:t>
            </a:r>
          </a:p>
          <a:p>
            <a:pPr lvl="2"/>
            <a:r>
              <a:rPr lang="en-AU" dirty="0" smtClean="0"/>
              <a:t>Human responsibility</a:t>
            </a:r>
          </a:p>
          <a:p>
            <a:r>
              <a:rPr lang="en-AU" dirty="0" smtClean="0"/>
              <a:t>Provides meaning, purpose and </a:t>
            </a:r>
            <a:r>
              <a:rPr lang="en-AU" smtClean="0"/>
              <a:t>eternal destiny</a:t>
            </a:r>
            <a:endParaRPr lang="en-A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Ontological Argument</a:t>
            </a:r>
            <a:endParaRPr lang="en-AU" dirty="0"/>
          </a:p>
        </p:txBody>
      </p:sp>
      <p:sp>
        <p:nvSpPr>
          <p:cNvPr id="3" name="Content Placeholder 2"/>
          <p:cNvSpPr>
            <a:spLocks noGrp="1"/>
          </p:cNvSpPr>
          <p:nvPr>
            <p:ph idx="1"/>
          </p:nvPr>
        </p:nvSpPr>
        <p:spPr>
          <a:xfrm>
            <a:off x="457200" y="1196752"/>
            <a:ext cx="8229600" cy="4929411"/>
          </a:xfrm>
        </p:spPr>
        <p:txBody>
          <a:bodyPr/>
          <a:lstStyle/>
          <a:p>
            <a:r>
              <a:rPr lang="en-AU" dirty="0" smtClean="0"/>
              <a:t>A completely logic argument with no reference to the external world</a:t>
            </a:r>
          </a:p>
          <a:p>
            <a:r>
              <a:rPr lang="en-AU" dirty="0" smtClean="0"/>
              <a:t>If it is possible that God exists, then God must exist.</a:t>
            </a:r>
          </a:p>
          <a:p>
            <a:r>
              <a:rPr lang="en-AU" dirty="0" smtClean="0"/>
              <a:t>Two forms:</a:t>
            </a:r>
          </a:p>
          <a:p>
            <a:pPr lvl="1"/>
            <a:r>
              <a:rPr lang="en-AU" dirty="0" smtClean="0"/>
              <a:t>Anselm (1033 – 1099)</a:t>
            </a:r>
          </a:p>
          <a:p>
            <a:pPr lvl="1"/>
            <a:r>
              <a:rPr lang="en-AU" dirty="0" smtClean="0"/>
              <a:t>Alvin </a:t>
            </a:r>
            <a:r>
              <a:rPr lang="en-AU" dirty="0" err="1" smtClean="0"/>
              <a:t>Plantinga</a:t>
            </a:r>
            <a:r>
              <a:rPr lang="en-AU" dirty="0" smtClean="0"/>
              <a:t> (1932 - )</a:t>
            </a:r>
            <a:endParaRPr lang="en-A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Anselm’s Version</a:t>
            </a:r>
            <a:endParaRPr lang="en-AU" dirty="0"/>
          </a:p>
        </p:txBody>
      </p:sp>
      <p:sp>
        <p:nvSpPr>
          <p:cNvPr id="4" name="Content Placeholder 3"/>
          <p:cNvSpPr>
            <a:spLocks noGrp="1"/>
          </p:cNvSpPr>
          <p:nvPr>
            <p:ph sz="half" idx="1"/>
          </p:nvPr>
        </p:nvSpPr>
        <p:spPr>
          <a:xfrm>
            <a:off x="457200" y="1600200"/>
            <a:ext cx="5626968" cy="4525963"/>
          </a:xfrm>
        </p:spPr>
        <p:txBody>
          <a:bodyPr/>
          <a:lstStyle/>
          <a:p>
            <a:r>
              <a:rPr lang="en-AU" dirty="0" smtClean="0"/>
              <a:t>God is the greatest conceivable being</a:t>
            </a:r>
          </a:p>
          <a:p>
            <a:r>
              <a:rPr lang="en-AU" dirty="0" smtClean="0"/>
              <a:t>To exist is greater than to not exist.</a:t>
            </a:r>
          </a:p>
          <a:p>
            <a:r>
              <a:rPr lang="en-AU" dirty="0" smtClean="0"/>
              <a:t>If God does not exist then it is possible to conceive a greater being</a:t>
            </a:r>
          </a:p>
          <a:p>
            <a:r>
              <a:rPr lang="en-AU" dirty="0" smtClean="0"/>
              <a:t>Therefore God exists</a:t>
            </a:r>
            <a:endParaRPr lang="en-AU" dirty="0"/>
          </a:p>
        </p:txBody>
      </p:sp>
      <p:pic>
        <p:nvPicPr>
          <p:cNvPr id="6" name="Content Placeholder 5" descr="Anselm.jpg"/>
          <p:cNvPicPr>
            <a:picLocks noGrp="1" noChangeAspect="1"/>
          </p:cNvPicPr>
          <p:nvPr>
            <p:ph sz="half" idx="2"/>
          </p:nvPr>
        </p:nvPicPr>
        <p:blipFill>
          <a:blip r:embed="rId2" cstate="print"/>
          <a:stretch>
            <a:fillRect/>
          </a:stretch>
        </p:blipFill>
        <p:spPr>
          <a:xfrm>
            <a:off x="6444208" y="1844824"/>
            <a:ext cx="2159000" cy="4013200"/>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Plantinga’s</a:t>
            </a:r>
            <a:r>
              <a:rPr lang="en-AU" dirty="0" smtClean="0"/>
              <a:t> Version (simplified)</a:t>
            </a:r>
            <a:endParaRPr lang="en-AU" dirty="0"/>
          </a:p>
        </p:txBody>
      </p:sp>
      <p:sp>
        <p:nvSpPr>
          <p:cNvPr id="3" name="Content Placeholder 2"/>
          <p:cNvSpPr>
            <a:spLocks noGrp="1"/>
          </p:cNvSpPr>
          <p:nvPr>
            <p:ph sz="half" idx="1"/>
          </p:nvPr>
        </p:nvSpPr>
        <p:spPr>
          <a:xfrm>
            <a:off x="457200" y="1600200"/>
            <a:ext cx="5626968" cy="4525963"/>
          </a:xfrm>
        </p:spPr>
        <p:txBody>
          <a:bodyPr/>
          <a:lstStyle/>
          <a:p>
            <a:r>
              <a:rPr lang="en-AU" dirty="0" smtClean="0"/>
              <a:t>Argument:</a:t>
            </a:r>
          </a:p>
          <a:p>
            <a:pPr marL="914400" lvl="1" indent="-457200">
              <a:buFont typeface="+mj-lt"/>
              <a:buAutoNum type="arabicPeriod"/>
            </a:pPr>
            <a:r>
              <a:rPr lang="en-AU" dirty="0" smtClean="0"/>
              <a:t>It is possible that a Maximally Great Perfect Being (MGPB) exists.</a:t>
            </a:r>
          </a:p>
          <a:p>
            <a:pPr marL="914400" lvl="1" indent="-457200">
              <a:buFont typeface="+mj-lt"/>
              <a:buAutoNum type="arabicPeriod"/>
            </a:pPr>
            <a:r>
              <a:rPr lang="en-AU" dirty="0" smtClean="0"/>
              <a:t>If it is possible that a MGPB exists then he must exist in some possible world.</a:t>
            </a:r>
          </a:p>
          <a:p>
            <a:pPr marL="914400" lvl="1" indent="-457200">
              <a:buFont typeface="+mj-lt"/>
              <a:buAutoNum type="arabicPeriod"/>
            </a:pPr>
            <a:r>
              <a:rPr lang="en-AU" dirty="0" smtClean="0"/>
              <a:t>If he exists in some possible world then he must exist in all possible worlds</a:t>
            </a:r>
          </a:p>
          <a:p>
            <a:pPr marL="914400" lvl="1" indent="-457200">
              <a:buFont typeface="+mj-lt"/>
              <a:buAutoNum type="arabicPeriod"/>
            </a:pPr>
            <a:r>
              <a:rPr lang="en-AU" dirty="0" smtClean="0"/>
              <a:t>Therefore a MGPB exists</a:t>
            </a:r>
          </a:p>
          <a:p>
            <a:r>
              <a:rPr lang="en-AU" dirty="0" smtClean="0"/>
              <a:t>Only premise 1 is controversial</a:t>
            </a:r>
            <a:endParaRPr lang="en-AU" dirty="0"/>
          </a:p>
        </p:txBody>
      </p:sp>
      <p:pic>
        <p:nvPicPr>
          <p:cNvPr id="5" name="Content Placeholder 4" descr="Plantinga.jpg"/>
          <p:cNvPicPr>
            <a:picLocks noGrp="1" noChangeAspect="1"/>
          </p:cNvPicPr>
          <p:nvPr>
            <p:ph sz="half" idx="2"/>
          </p:nvPr>
        </p:nvPicPr>
        <p:blipFill>
          <a:blip r:embed="rId2" cstate="print"/>
          <a:stretch>
            <a:fillRect/>
          </a:stretch>
        </p:blipFill>
        <p:spPr>
          <a:xfrm>
            <a:off x="6228184" y="3140968"/>
            <a:ext cx="2466975" cy="1847850"/>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Essence of OA</a:t>
            </a:r>
            <a:endParaRPr lang="en-AU" dirty="0"/>
          </a:p>
        </p:txBody>
      </p:sp>
      <p:sp>
        <p:nvSpPr>
          <p:cNvPr id="6" name="Content Placeholder 5"/>
          <p:cNvSpPr>
            <a:spLocks noGrp="1"/>
          </p:cNvSpPr>
          <p:nvPr>
            <p:ph idx="1"/>
          </p:nvPr>
        </p:nvSpPr>
        <p:spPr/>
        <p:txBody>
          <a:bodyPr/>
          <a:lstStyle/>
          <a:p>
            <a:r>
              <a:rPr lang="en-AU" dirty="0" smtClean="0"/>
              <a:t>One of the properties of an MGB is necessary existence</a:t>
            </a:r>
          </a:p>
          <a:p>
            <a:r>
              <a:rPr lang="en-AU" dirty="0" smtClean="0"/>
              <a:t>If it is possible that a necessary being exists then a necessary being must exist.</a:t>
            </a:r>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Euthyphro</a:t>
            </a:r>
            <a:r>
              <a:rPr lang="en-AU" dirty="0" smtClean="0"/>
              <a:t> Dilemma</a:t>
            </a:r>
            <a:endParaRPr lang="en-AU" dirty="0"/>
          </a:p>
        </p:txBody>
      </p:sp>
      <p:sp>
        <p:nvSpPr>
          <p:cNvPr id="3" name="Content Placeholder 2"/>
          <p:cNvSpPr>
            <a:spLocks noGrp="1"/>
          </p:cNvSpPr>
          <p:nvPr>
            <p:ph idx="1"/>
          </p:nvPr>
        </p:nvSpPr>
        <p:spPr/>
        <p:txBody>
          <a:bodyPr/>
          <a:lstStyle/>
          <a:p>
            <a:r>
              <a:rPr lang="en-AU" dirty="0" smtClean="0"/>
              <a:t>Is an act right because God says it's so, or does God say it's so because it's right?</a:t>
            </a:r>
          </a:p>
          <a:p>
            <a:r>
              <a:rPr lang="en-AU" dirty="0" smtClean="0"/>
              <a:t>False Dilemma</a:t>
            </a:r>
          </a:p>
          <a:p>
            <a:r>
              <a:rPr lang="en-AU" dirty="0" smtClean="0"/>
              <a:t>God is maximally perfect</a:t>
            </a:r>
          </a:p>
          <a:p>
            <a:r>
              <a:rPr lang="en-AU" dirty="0" smtClean="0"/>
              <a:t>Goodness is the expression of God’s character</a:t>
            </a:r>
          </a:p>
          <a:p>
            <a:r>
              <a:rPr lang="en-AU" dirty="0" smtClean="0"/>
              <a:t>Good and evil are not equivalent</a:t>
            </a:r>
          </a:p>
          <a:p>
            <a:r>
              <a:rPr lang="en-AU" dirty="0" smtClean="0"/>
              <a:t>Evil is essentially parasitic on the good</a:t>
            </a:r>
          </a:p>
          <a:p>
            <a:r>
              <a:rPr lang="en-AU" dirty="0" smtClean="0"/>
              <a:t>The good is living functionally in God’s creation</a:t>
            </a:r>
          </a:p>
          <a:p>
            <a:r>
              <a:rPr lang="en-AU" dirty="0" smtClean="0"/>
              <a:t>So God knows </a:t>
            </a:r>
            <a:r>
              <a:rPr lang="en-AU" smtClean="0"/>
              <a:t>what is good</a:t>
            </a:r>
            <a:endParaRPr lang="en-A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Problem of evil</a:t>
            </a:r>
            <a:endParaRPr lang="en-AU" dirty="0"/>
          </a:p>
        </p:txBody>
      </p:sp>
      <p:sp>
        <p:nvSpPr>
          <p:cNvPr id="3" name="Content Placeholder 2"/>
          <p:cNvSpPr>
            <a:spLocks noGrp="1"/>
          </p:cNvSpPr>
          <p:nvPr>
            <p:ph idx="1"/>
          </p:nvPr>
        </p:nvSpPr>
        <p:spPr/>
        <p:txBody>
          <a:bodyPr/>
          <a:lstStyle/>
          <a:p>
            <a:r>
              <a:rPr lang="en-AU" dirty="0" smtClean="0"/>
              <a:t>Acknowledges  objective reality of good and evil and thus reinforces 2</a:t>
            </a:r>
            <a:r>
              <a:rPr lang="en-AU" baseline="30000" dirty="0" smtClean="0"/>
              <a:t>nd</a:t>
            </a:r>
            <a:r>
              <a:rPr lang="en-AU" dirty="0" smtClean="0"/>
              <a:t> premise in moral argument (objective moral values and duties exist)</a:t>
            </a:r>
            <a:endParaRPr lang="en-A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David Hume’s Formulation</a:t>
            </a:r>
            <a:endParaRPr lang="en-AU" dirty="0"/>
          </a:p>
        </p:txBody>
      </p:sp>
      <p:sp>
        <p:nvSpPr>
          <p:cNvPr id="3" name="Content Placeholder 2"/>
          <p:cNvSpPr>
            <a:spLocks noGrp="1"/>
          </p:cNvSpPr>
          <p:nvPr>
            <p:ph idx="1"/>
          </p:nvPr>
        </p:nvSpPr>
        <p:spPr>
          <a:xfrm>
            <a:off x="457200" y="1935480"/>
            <a:ext cx="4834880" cy="4389120"/>
          </a:xfrm>
        </p:spPr>
        <p:txBody>
          <a:bodyPr/>
          <a:lstStyle/>
          <a:p>
            <a:pPr marL="514350" indent="-514350">
              <a:buFont typeface="+mj-lt"/>
              <a:buAutoNum type="arabicPeriod"/>
            </a:pPr>
            <a:r>
              <a:rPr lang="en-AU" dirty="0" smtClean="0"/>
              <a:t>Is God willing to prevent evil, but not able? </a:t>
            </a:r>
          </a:p>
          <a:p>
            <a:pPr marL="850392" lvl="1" indent="-457200"/>
            <a:r>
              <a:rPr lang="en-AU" dirty="0" smtClean="0"/>
              <a:t>Then is he impotent. </a:t>
            </a:r>
          </a:p>
          <a:p>
            <a:pPr marL="514350" indent="-514350">
              <a:buFont typeface="+mj-lt"/>
              <a:buAutoNum type="arabicPeriod"/>
            </a:pPr>
            <a:r>
              <a:rPr lang="en-AU" dirty="0" smtClean="0"/>
              <a:t>Is he able, but not willing? </a:t>
            </a:r>
          </a:p>
          <a:p>
            <a:pPr marL="850392" lvl="1" indent="-457200"/>
            <a:r>
              <a:rPr lang="en-AU" dirty="0" smtClean="0"/>
              <a:t>Then is he malevolent.</a:t>
            </a:r>
          </a:p>
          <a:p>
            <a:pPr marL="514350" indent="-514350">
              <a:buFont typeface="+mj-lt"/>
              <a:buAutoNum type="arabicPeriod"/>
            </a:pPr>
            <a:r>
              <a:rPr lang="en-AU" dirty="0" smtClean="0"/>
              <a:t>Is he both able and willing? </a:t>
            </a:r>
          </a:p>
          <a:p>
            <a:pPr marL="850392" lvl="1" indent="-457200"/>
            <a:r>
              <a:rPr lang="en-AU" dirty="0" smtClean="0"/>
              <a:t>Whence then is evil?”</a:t>
            </a:r>
          </a:p>
          <a:p>
            <a:endParaRPr lang="en-AU" dirty="0"/>
          </a:p>
        </p:txBody>
      </p:sp>
      <p:pic>
        <p:nvPicPr>
          <p:cNvPr id="4" name="Picture 3" descr="David_Hume.jpg"/>
          <p:cNvPicPr>
            <a:picLocks noChangeAspect="1"/>
          </p:cNvPicPr>
          <p:nvPr/>
        </p:nvPicPr>
        <p:blipFill>
          <a:blip r:embed="rId2" cstate="print"/>
          <a:stretch>
            <a:fillRect/>
          </a:stretch>
        </p:blipFill>
        <p:spPr>
          <a:xfrm>
            <a:off x="5436096" y="1988840"/>
            <a:ext cx="3564396" cy="432048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Response to Hume</a:t>
            </a:r>
            <a:endParaRPr lang="en-AU" dirty="0"/>
          </a:p>
        </p:txBody>
      </p:sp>
      <p:sp>
        <p:nvSpPr>
          <p:cNvPr id="3" name="Content Placeholder 2"/>
          <p:cNvSpPr>
            <a:spLocks noGrp="1"/>
          </p:cNvSpPr>
          <p:nvPr>
            <p:ph idx="1"/>
          </p:nvPr>
        </p:nvSpPr>
        <p:spPr/>
        <p:txBody>
          <a:bodyPr/>
          <a:lstStyle/>
          <a:p>
            <a:r>
              <a:rPr lang="en-AU" dirty="0" smtClean="0"/>
              <a:t>Neither of Hume’s 1</a:t>
            </a:r>
            <a:r>
              <a:rPr lang="en-AU" baseline="30000" dirty="0" smtClean="0"/>
              <a:t>st</a:t>
            </a:r>
            <a:r>
              <a:rPr lang="en-AU" dirty="0" smtClean="0"/>
              <a:t> 2 premises are necessarily true</a:t>
            </a:r>
          </a:p>
          <a:p>
            <a:pPr lvl="1"/>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Philosophical Arguments for Beginning</a:t>
            </a:r>
            <a:endParaRPr lang="en-AU" dirty="0"/>
          </a:p>
        </p:txBody>
      </p:sp>
      <p:sp>
        <p:nvSpPr>
          <p:cNvPr id="4" name="Content Placeholder 3"/>
          <p:cNvSpPr>
            <a:spLocks noGrp="1"/>
          </p:cNvSpPr>
          <p:nvPr>
            <p:ph sz="half" idx="1"/>
          </p:nvPr>
        </p:nvSpPr>
        <p:spPr>
          <a:xfrm>
            <a:off x="457200" y="1600200"/>
            <a:ext cx="6059016" cy="4853136"/>
          </a:xfrm>
        </p:spPr>
        <p:txBody>
          <a:bodyPr/>
          <a:lstStyle/>
          <a:p>
            <a:r>
              <a:rPr lang="en-AU" sz="2400" dirty="0" smtClean="0"/>
              <a:t>A universe without a beginning requires an infinite sequence of causes</a:t>
            </a:r>
          </a:p>
          <a:p>
            <a:r>
              <a:rPr lang="en-AU" sz="2400" dirty="0" smtClean="0"/>
              <a:t>Cannot form an infinite by successive addition</a:t>
            </a:r>
          </a:p>
          <a:p>
            <a:r>
              <a:rPr lang="en-AU" sz="2400" dirty="0" smtClean="0"/>
              <a:t>Actual infinites lead to absurdities (Hilbert’s Hotel)</a:t>
            </a:r>
          </a:p>
          <a:p>
            <a:r>
              <a:rPr lang="en-AU" sz="2400" dirty="0" smtClean="0"/>
              <a:t>David Hilbert (1862-1943):</a:t>
            </a:r>
          </a:p>
          <a:p>
            <a:pPr lvl="1"/>
            <a:r>
              <a:rPr lang="en-AU" dirty="0" smtClean="0"/>
              <a:t>Infinites are only a concept in the mind</a:t>
            </a:r>
          </a:p>
          <a:p>
            <a:pPr lvl="1"/>
            <a:r>
              <a:rPr lang="en-AU" dirty="0" smtClean="0"/>
              <a:t>Infinites occur nowhere in reality</a:t>
            </a:r>
          </a:p>
          <a:p>
            <a:r>
              <a:rPr lang="en-AU" sz="2400" dirty="0" smtClean="0"/>
              <a:t>People confuse big numbers with the infinite numbers</a:t>
            </a:r>
          </a:p>
          <a:p>
            <a:r>
              <a:rPr lang="en-AU" sz="2400" dirty="0" smtClean="0"/>
              <a:t>The universe is very big, but not infinitely big</a:t>
            </a:r>
          </a:p>
          <a:p>
            <a:r>
              <a:rPr lang="en-AU" sz="2400" dirty="0" smtClean="0"/>
              <a:t>It is finite in matter, energy, space and time</a:t>
            </a:r>
          </a:p>
        </p:txBody>
      </p:sp>
      <p:pic>
        <p:nvPicPr>
          <p:cNvPr id="6" name="Content Placeholder 5" descr="David Hilbert.png"/>
          <p:cNvPicPr>
            <a:picLocks noGrp="1" noChangeAspect="1"/>
          </p:cNvPicPr>
          <p:nvPr>
            <p:ph sz="half" idx="2"/>
          </p:nvPr>
        </p:nvPicPr>
        <p:blipFill>
          <a:blip r:embed="rId2" cstate="print"/>
          <a:stretch>
            <a:fillRect/>
          </a:stretch>
        </p:blipFill>
        <p:spPr>
          <a:xfrm>
            <a:off x="6660232" y="2348880"/>
            <a:ext cx="2090117" cy="2817114"/>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Premise 1</a:t>
            </a:r>
            <a:endParaRPr lang="en-AU" dirty="0"/>
          </a:p>
        </p:txBody>
      </p:sp>
      <p:sp>
        <p:nvSpPr>
          <p:cNvPr id="3" name="Content Placeholder 2"/>
          <p:cNvSpPr>
            <a:spLocks noGrp="1"/>
          </p:cNvSpPr>
          <p:nvPr>
            <p:ph idx="1"/>
          </p:nvPr>
        </p:nvSpPr>
        <p:spPr/>
        <p:txBody>
          <a:bodyPr/>
          <a:lstStyle/>
          <a:p>
            <a:r>
              <a:rPr lang="en-AU" dirty="0" smtClean="0"/>
              <a:t>Is God willing to prevent evil, but not able? </a:t>
            </a:r>
          </a:p>
          <a:p>
            <a:pPr lvl="1"/>
            <a:r>
              <a:rPr lang="en-AU" dirty="0" smtClean="0"/>
              <a:t>Then is he impotent. </a:t>
            </a:r>
          </a:p>
          <a:p>
            <a:r>
              <a:rPr lang="en-AU" dirty="0" smtClean="0"/>
              <a:t>Alvin </a:t>
            </a:r>
            <a:r>
              <a:rPr lang="en-AU" dirty="0" err="1" smtClean="0"/>
              <a:t>Plantinga’s</a:t>
            </a:r>
            <a:r>
              <a:rPr lang="en-AU" dirty="0" smtClean="0"/>
              <a:t> free will argument</a:t>
            </a:r>
          </a:p>
          <a:p>
            <a:pPr lvl="1"/>
            <a:r>
              <a:rPr lang="en-AU" dirty="0" smtClean="0"/>
              <a:t>God is not able to do the logically impossible</a:t>
            </a:r>
          </a:p>
          <a:p>
            <a:pPr lvl="1"/>
            <a:r>
              <a:rPr lang="en-AU" dirty="0" smtClean="0"/>
              <a:t>Human freedom may be incompatible with prevention of evil</a:t>
            </a:r>
          </a:p>
          <a:p>
            <a:pPr lvl="1"/>
            <a:r>
              <a:rPr lang="en-AU" dirty="0" smtClean="0"/>
              <a:t>Would we want our children to be perfect robots?</a:t>
            </a:r>
            <a:endParaRPr lang="en-A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Premise 2</a:t>
            </a:r>
            <a:endParaRPr lang="en-AU" dirty="0"/>
          </a:p>
        </p:txBody>
      </p:sp>
      <p:sp>
        <p:nvSpPr>
          <p:cNvPr id="3" name="Content Placeholder 2"/>
          <p:cNvSpPr>
            <a:spLocks noGrp="1"/>
          </p:cNvSpPr>
          <p:nvPr>
            <p:ph idx="1"/>
          </p:nvPr>
        </p:nvSpPr>
        <p:spPr/>
        <p:txBody>
          <a:bodyPr/>
          <a:lstStyle/>
          <a:p>
            <a:r>
              <a:rPr lang="en-AU" dirty="0" smtClean="0"/>
              <a:t>Is he able, but not willing? </a:t>
            </a:r>
          </a:p>
          <a:p>
            <a:pPr lvl="1"/>
            <a:r>
              <a:rPr lang="en-AU" dirty="0" smtClean="0"/>
              <a:t>Then is he malevolent</a:t>
            </a:r>
          </a:p>
          <a:p>
            <a:r>
              <a:rPr lang="en-AU" dirty="0" smtClean="0"/>
              <a:t>God may have a purpose in allowing pain, suffering or evil</a:t>
            </a:r>
          </a:p>
          <a:p>
            <a:r>
              <a:rPr lang="en-AU" dirty="0" smtClean="0"/>
              <a:t>Happiness drug</a:t>
            </a:r>
            <a:endParaRPr lang="en-A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Christian Framework</a:t>
            </a:r>
            <a:endParaRPr lang="en-AU" dirty="0"/>
          </a:p>
        </p:txBody>
      </p:sp>
      <p:sp>
        <p:nvSpPr>
          <p:cNvPr id="3" name="Content Placeholder 2"/>
          <p:cNvSpPr>
            <a:spLocks noGrp="1"/>
          </p:cNvSpPr>
          <p:nvPr>
            <p:ph idx="1"/>
          </p:nvPr>
        </p:nvSpPr>
        <p:spPr/>
        <p:txBody>
          <a:bodyPr/>
          <a:lstStyle/>
          <a:p>
            <a:r>
              <a:rPr lang="en-AU" dirty="0" smtClean="0"/>
              <a:t>Freedom and fall</a:t>
            </a:r>
          </a:p>
          <a:p>
            <a:r>
              <a:rPr lang="en-AU" dirty="0" smtClean="0"/>
              <a:t>Most of our suffering is due to our own choices</a:t>
            </a:r>
          </a:p>
          <a:p>
            <a:r>
              <a:rPr lang="en-AU" dirty="0" smtClean="0"/>
              <a:t>This life is not all there is</a:t>
            </a:r>
          </a:p>
          <a:p>
            <a:r>
              <a:rPr lang="en-AU" dirty="0" smtClean="0"/>
              <a:t>Suffering is a means of growth in maturity</a:t>
            </a:r>
          </a:p>
          <a:p>
            <a:r>
              <a:rPr lang="en-AU" dirty="0" smtClean="0"/>
              <a:t>Final judgement will resolve all</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xfrm>
            <a:off x="457200" y="274638"/>
            <a:ext cx="8229600" cy="561975"/>
          </a:xfrm>
        </p:spPr>
        <p:txBody>
          <a:bodyPr/>
          <a:lstStyle/>
          <a:p>
            <a:pPr eaLnBrk="1" hangingPunct="1">
              <a:defRPr/>
            </a:pPr>
            <a:r>
              <a:rPr lang="en-AU" sz="4000" dirty="0" smtClean="0"/>
              <a:t>Scientific Reasons for a beginning</a:t>
            </a:r>
            <a:endParaRPr lang="en-US" sz="4000" dirty="0" smtClean="0"/>
          </a:p>
        </p:txBody>
      </p:sp>
      <p:sp>
        <p:nvSpPr>
          <p:cNvPr id="74755" name="Rectangle 3"/>
          <p:cNvSpPr>
            <a:spLocks noGrp="1" noChangeArrowheads="1"/>
          </p:cNvSpPr>
          <p:nvPr>
            <p:ph type="body" idx="1"/>
          </p:nvPr>
        </p:nvSpPr>
        <p:spPr>
          <a:xfrm>
            <a:off x="0" y="1196975"/>
            <a:ext cx="9144000" cy="5661025"/>
          </a:xfrm>
        </p:spPr>
        <p:txBody>
          <a:bodyPr/>
          <a:lstStyle/>
          <a:p>
            <a:pPr marL="609600" indent="-609600" eaLnBrk="1" hangingPunct="1">
              <a:lnSpc>
                <a:spcPct val="90000"/>
              </a:lnSpc>
              <a:defRPr/>
            </a:pPr>
            <a:r>
              <a:rPr lang="en-US" dirty="0" smtClean="0"/>
              <a:t>Today, premise 2 is generally accepted for scientific reasons:</a:t>
            </a:r>
          </a:p>
          <a:p>
            <a:pPr marL="990600" lvl="1" indent="-533400" eaLnBrk="1" hangingPunct="1">
              <a:lnSpc>
                <a:spcPct val="90000"/>
              </a:lnSpc>
              <a:defRPr/>
            </a:pPr>
            <a:r>
              <a:rPr lang="en-US" dirty="0" smtClean="0"/>
              <a:t>Second law of thermodynamics</a:t>
            </a:r>
          </a:p>
          <a:p>
            <a:pPr marL="1390650" lvl="2" indent="-533400" eaLnBrk="1" hangingPunct="1">
              <a:lnSpc>
                <a:spcPct val="90000"/>
              </a:lnSpc>
              <a:defRPr/>
            </a:pPr>
            <a:r>
              <a:rPr lang="en-US" dirty="0" smtClean="0"/>
              <a:t>Entropy constantly increasing</a:t>
            </a:r>
          </a:p>
          <a:p>
            <a:pPr marL="1390650" lvl="2" indent="-533400" eaLnBrk="1" hangingPunct="1">
              <a:lnSpc>
                <a:spcPct val="90000"/>
              </a:lnSpc>
              <a:defRPr/>
            </a:pPr>
            <a:r>
              <a:rPr lang="en-US" dirty="0" smtClean="0"/>
              <a:t>Why are the stars still burning?</a:t>
            </a:r>
          </a:p>
          <a:p>
            <a:pPr marL="990600" lvl="1" indent="-533400" eaLnBrk="1" hangingPunct="1">
              <a:lnSpc>
                <a:spcPct val="90000"/>
              </a:lnSpc>
              <a:defRPr/>
            </a:pPr>
            <a:r>
              <a:rPr lang="en-US" dirty="0" smtClean="0"/>
              <a:t>Big Bang theory</a:t>
            </a:r>
          </a:p>
          <a:p>
            <a:pPr marL="1390650" lvl="2" indent="-533400" eaLnBrk="1" hangingPunct="1">
              <a:lnSpc>
                <a:spcPct val="90000"/>
              </a:lnSpc>
              <a:defRPr/>
            </a:pPr>
            <a:r>
              <a:rPr lang="en-US" dirty="0" smtClean="0"/>
              <a:t>Universe constantly expanding</a:t>
            </a:r>
          </a:p>
          <a:p>
            <a:pPr marL="1390650" lvl="2" indent="-533400" eaLnBrk="1" hangingPunct="1">
              <a:lnSpc>
                <a:spcPct val="90000"/>
              </a:lnSpc>
              <a:defRPr/>
            </a:pPr>
            <a:r>
              <a:rPr lang="en-US" dirty="0" smtClean="0"/>
              <a:t>Began from a singularity a finite time ago</a:t>
            </a:r>
          </a:p>
          <a:p>
            <a:pPr marL="1390650" lvl="2" indent="-533400" eaLnBrk="1" hangingPunct="1">
              <a:lnSpc>
                <a:spcPct val="90000"/>
              </a:lnSpc>
              <a:defRPr/>
            </a:pPr>
            <a:r>
              <a:rPr lang="en-US" dirty="0" smtClean="0"/>
              <a:t>Standard Model: the singularity marked the beginning of:</a:t>
            </a:r>
          </a:p>
          <a:p>
            <a:pPr marL="1847850" lvl="3" indent="-533400" eaLnBrk="1" hangingPunct="1">
              <a:lnSpc>
                <a:spcPct val="90000"/>
              </a:lnSpc>
              <a:defRPr/>
            </a:pPr>
            <a:r>
              <a:rPr lang="en-US" dirty="0" smtClean="0"/>
              <a:t>Matter</a:t>
            </a:r>
          </a:p>
          <a:p>
            <a:pPr marL="1847850" lvl="3" indent="-533400" eaLnBrk="1" hangingPunct="1">
              <a:lnSpc>
                <a:spcPct val="90000"/>
              </a:lnSpc>
              <a:defRPr/>
            </a:pPr>
            <a:r>
              <a:rPr lang="en-US" dirty="0" smtClean="0"/>
              <a:t>Energy</a:t>
            </a:r>
          </a:p>
          <a:p>
            <a:pPr marL="1847850" lvl="3" indent="-533400" eaLnBrk="1" hangingPunct="1">
              <a:lnSpc>
                <a:spcPct val="90000"/>
              </a:lnSpc>
              <a:defRPr/>
            </a:pPr>
            <a:r>
              <a:rPr lang="en-US" dirty="0" smtClean="0"/>
              <a:t>Space</a:t>
            </a:r>
          </a:p>
          <a:p>
            <a:pPr marL="1847850" lvl="3" indent="-533400" eaLnBrk="1" hangingPunct="1">
              <a:lnSpc>
                <a:spcPct val="90000"/>
              </a:lnSpc>
              <a:defRPr/>
            </a:pPr>
            <a:r>
              <a:rPr lang="en-US" dirty="0" smtClean="0"/>
              <a:t>Time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Alternatives?</a:t>
            </a:r>
            <a:endParaRPr lang="en-AU" dirty="0"/>
          </a:p>
        </p:txBody>
      </p:sp>
      <p:sp>
        <p:nvSpPr>
          <p:cNvPr id="3" name="Content Placeholder 2"/>
          <p:cNvSpPr>
            <a:spLocks noGrp="1"/>
          </p:cNvSpPr>
          <p:nvPr>
            <p:ph idx="1"/>
          </p:nvPr>
        </p:nvSpPr>
        <p:spPr/>
        <p:txBody>
          <a:bodyPr/>
          <a:lstStyle/>
          <a:p>
            <a:r>
              <a:rPr lang="en-AU" dirty="0" smtClean="0"/>
              <a:t>Infinite sequence of universes?</a:t>
            </a:r>
          </a:p>
          <a:p>
            <a:pPr lvl="1"/>
            <a:r>
              <a:rPr lang="en-AU" dirty="0" smtClean="0"/>
              <a:t>Speculative</a:t>
            </a:r>
          </a:p>
          <a:p>
            <a:pPr lvl="1"/>
            <a:r>
              <a:rPr lang="en-AU" dirty="0" smtClean="0"/>
              <a:t>No evidence</a:t>
            </a:r>
          </a:p>
          <a:p>
            <a:pPr lvl="1"/>
            <a:r>
              <a:rPr lang="en-AU" dirty="0" smtClean="0"/>
              <a:t>Unobservable</a:t>
            </a:r>
          </a:p>
          <a:p>
            <a:pPr lvl="1"/>
            <a:r>
              <a:rPr lang="en-AU" dirty="0" smtClean="0"/>
              <a:t>Un-testable</a:t>
            </a:r>
          </a:p>
          <a:p>
            <a:pPr lvl="1"/>
            <a:r>
              <a:rPr lang="en-AU" dirty="0" smtClean="0"/>
              <a:t>Cannot be past eternal</a:t>
            </a:r>
          </a:p>
          <a:p>
            <a:pPr lvl="1"/>
            <a:r>
              <a:rPr lang="en-AU" dirty="0" smtClean="0"/>
              <a:t>Closed off by </a:t>
            </a:r>
            <a:r>
              <a:rPr lang="en-AU" dirty="0" err="1" smtClean="0"/>
              <a:t>Borde</a:t>
            </a:r>
            <a:r>
              <a:rPr lang="en-AU" dirty="0" smtClean="0"/>
              <a:t>, </a:t>
            </a:r>
            <a:r>
              <a:rPr lang="en-AU" dirty="0" err="1" smtClean="0"/>
              <a:t>Guth</a:t>
            </a:r>
            <a:r>
              <a:rPr lang="en-AU" dirty="0" smtClean="0"/>
              <a:t> &amp; </a:t>
            </a:r>
            <a:r>
              <a:rPr lang="en-AU" dirty="0" err="1" smtClean="0"/>
              <a:t>Vilenkin</a:t>
            </a:r>
            <a:r>
              <a:rPr lang="en-AU" dirty="0" smtClean="0"/>
              <a:t> Theorem (2006)</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xfrm>
            <a:off x="457200" y="274638"/>
            <a:ext cx="8229600" cy="561975"/>
          </a:xfrm>
        </p:spPr>
        <p:txBody>
          <a:bodyPr/>
          <a:lstStyle/>
          <a:p>
            <a:pPr eaLnBrk="1" hangingPunct="1">
              <a:defRPr/>
            </a:pPr>
            <a:r>
              <a:rPr lang="en-AU" sz="4000" dirty="0" smtClean="0"/>
              <a:t>Current Status</a:t>
            </a:r>
            <a:endParaRPr lang="en-US" sz="4000" dirty="0" smtClean="0"/>
          </a:p>
        </p:txBody>
      </p:sp>
      <p:sp>
        <p:nvSpPr>
          <p:cNvPr id="74755" name="Rectangle 3"/>
          <p:cNvSpPr>
            <a:spLocks noGrp="1" noChangeArrowheads="1"/>
          </p:cNvSpPr>
          <p:nvPr>
            <p:ph type="body" idx="1"/>
          </p:nvPr>
        </p:nvSpPr>
        <p:spPr>
          <a:xfrm>
            <a:off x="0" y="1196975"/>
            <a:ext cx="9144000" cy="5661025"/>
          </a:xfrm>
        </p:spPr>
        <p:txBody>
          <a:bodyPr/>
          <a:lstStyle/>
          <a:p>
            <a:pPr marL="609600" indent="-609600" eaLnBrk="1" hangingPunct="1">
              <a:lnSpc>
                <a:spcPct val="90000"/>
              </a:lnSpc>
              <a:defRPr/>
            </a:pPr>
            <a:r>
              <a:rPr lang="en-US" dirty="0" smtClean="0"/>
              <a:t>Today, premise 2 is generally accepted for scientific reasons:</a:t>
            </a:r>
          </a:p>
          <a:p>
            <a:pPr marL="609600" indent="-609600" eaLnBrk="1" hangingPunct="1">
              <a:lnSpc>
                <a:spcPct val="90000"/>
              </a:lnSpc>
              <a:defRPr/>
            </a:pPr>
            <a:r>
              <a:rPr lang="en-US" dirty="0" smtClean="0"/>
              <a:t>Premise 1 (Everything that begins to exist has a cause) is challenged today</a:t>
            </a:r>
          </a:p>
          <a:p>
            <a:pPr marL="609600" indent="-609600" eaLnBrk="1" hangingPunct="1">
              <a:lnSpc>
                <a:spcPct val="90000"/>
              </a:lnSpc>
              <a:defRPr/>
            </a:pPr>
            <a:r>
              <a:rPr lang="en-US" dirty="0" smtClean="0"/>
              <a:t>Some atheists claim the universe popped into existence uncaused out of nothing</a:t>
            </a:r>
          </a:p>
          <a:p>
            <a:pPr marL="609600" indent="-609600" eaLnBrk="1" hangingPunct="1">
              <a:lnSpc>
                <a:spcPct val="90000"/>
              </a:lnSpc>
              <a:defRPr/>
            </a:pPr>
            <a:r>
              <a:rPr lang="en-US" dirty="0" smtClean="0"/>
              <a:t>Smoke and mirrors</a:t>
            </a:r>
          </a:p>
          <a:p>
            <a:pPr marL="609600" indent="-609600" eaLnBrk="1" hangingPunct="1">
              <a:lnSpc>
                <a:spcPct val="90000"/>
              </a:lnSpc>
              <a:defRPr/>
            </a:pPr>
            <a:r>
              <a:rPr lang="en-US" dirty="0" smtClean="0"/>
              <a:t>Redefine nothing to be something</a:t>
            </a:r>
          </a:p>
          <a:p>
            <a:pPr marL="609600" indent="-609600" eaLnBrk="1" hangingPunct="1">
              <a:lnSpc>
                <a:spcPct val="90000"/>
              </a:lnSpc>
              <a:defRPr/>
            </a:pPr>
            <a:r>
              <a:rPr lang="en-US" dirty="0" smtClean="0"/>
              <a:t>“Nothing comes from nothing. Nothing ever will” (The Sound of Music)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a:xfrm>
            <a:off x="457200" y="274638"/>
            <a:ext cx="8229600" cy="561975"/>
          </a:xfrm>
        </p:spPr>
        <p:txBody>
          <a:bodyPr/>
          <a:lstStyle/>
          <a:p>
            <a:pPr eaLnBrk="1" hangingPunct="1">
              <a:defRPr/>
            </a:pPr>
            <a:r>
              <a:rPr lang="en-US" sz="4000" smtClean="0"/>
              <a:t>Common Objection</a:t>
            </a:r>
          </a:p>
        </p:txBody>
      </p:sp>
      <p:sp>
        <p:nvSpPr>
          <p:cNvPr id="75779" name="Rectangle 3"/>
          <p:cNvSpPr>
            <a:spLocks noGrp="1" noChangeArrowheads="1"/>
          </p:cNvSpPr>
          <p:nvPr>
            <p:ph type="body" idx="1"/>
          </p:nvPr>
        </p:nvSpPr>
        <p:spPr>
          <a:xfrm>
            <a:off x="0" y="1196975"/>
            <a:ext cx="9144000" cy="5661025"/>
          </a:xfrm>
        </p:spPr>
        <p:txBody>
          <a:bodyPr/>
          <a:lstStyle/>
          <a:p>
            <a:pPr marL="609600" indent="-609600" eaLnBrk="1" hangingPunct="1">
              <a:defRPr/>
            </a:pPr>
            <a:r>
              <a:rPr lang="en-US" dirty="0" smtClean="0"/>
              <a:t>If God made the universe, then who made God?</a:t>
            </a:r>
          </a:p>
          <a:p>
            <a:pPr marL="609600" indent="-609600" eaLnBrk="1" hangingPunct="1">
              <a:defRPr/>
            </a:pPr>
            <a:r>
              <a:rPr lang="en-US" dirty="0" smtClean="0"/>
              <a:t>Answer: </a:t>
            </a:r>
          </a:p>
          <a:p>
            <a:pPr marL="1009650" lvl="1" indent="-609600" eaLnBrk="1" hangingPunct="1">
              <a:defRPr/>
            </a:pPr>
            <a:r>
              <a:rPr lang="en-US" dirty="0" smtClean="0"/>
              <a:t>No one. God is eternal and has no beginning. God was not made or created and is uncaused.</a:t>
            </a:r>
          </a:p>
          <a:p>
            <a:pPr marL="609600" indent="-609600" eaLnBrk="1" hangingPunct="1">
              <a:defRPr/>
            </a:pPr>
            <a:r>
              <a:rPr lang="en-US" dirty="0" smtClean="0"/>
              <a:t>The argument can be stated crudely :</a:t>
            </a:r>
          </a:p>
          <a:p>
            <a:pPr marL="990600" lvl="1" indent="-533400" eaLnBrk="1" hangingPunct="1">
              <a:defRPr/>
            </a:pPr>
            <a:r>
              <a:rPr lang="en-US" dirty="0" smtClean="0"/>
              <a:t>There must be something that is eternal and uncaused – otherwise we would not be here</a:t>
            </a:r>
          </a:p>
          <a:p>
            <a:pPr marL="990600" lvl="1" indent="-533400" eaLnBrk="1" hangingPunct="1">
              <a:defRPr/>
            </a:pPr>
            <a:r>
              <a:rPr lang="en-US" dirty="0" smtClean="0"/>
              <a:t>That something must be either the universe or God</a:t>
            </a:r>
          </a:p>
          <a:p>
            <a:pPr marL="990600" lvl="1" indent="-533400" eaLnBrk="1" hangingPunct="1">
              <a:defRPr/>
            </a:pPr>
            <a:r>
              <a:rPr lang="en-US" dirty="0" smtClean="0"/>
              <a:t>It is not the universe</a:t>
            </a:r>
          </a:p>
          <a:p>
            <a:pPr marL="990600" lvl="1" indent="-533400" eaLnBrk="1" hangingPunct="1">
              <a:defRPr/>
            </a:pPr>
            <a:r>
              <a:rPr lang="en-US" dirty="0" smtClean="0"/>
              <a:t>Therefore it must be God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Nature of the Cause</a:t>
            </a:r>
            <a:endParaRPr lang="en-AU" dirty="0"/>
          </a:p>
        </p:txBody>
      </p:sp>
      <p:sp>
        <p:nvSpPr>
          <p:cNvPr id="3" name="Content Placeholder 2"/>
          <p:cNvSpPr>
            <a:spLocks noGrp="1"/>
          </p:cNvSpPr>
          <p:nvPr>
            <p:ph idx="1"/>
          </p:nvPr>
        </p:nvSpPr>
        <p:spPr/>
        <p:txBody>
          <a:bodyPr/>
          <a:lstStyle/>
          <a:p>
            <a:r>
              <a:rPr lang="en-AU" dirty="0" smtClean="0"/>
              <a:t>The start of the universe marked the beginning of energy, matter, space and time</a:t>
            </a:r>
          </a:p>
          <a:p>
            <a:r>
              <a:rPr lang="en-AU" dirty="0" smtClean="0"/>
              <a:t>Thus the cause of the universe must possess the following properties:</a:t>
            </a:r>
          </a:p>
          <a:p>
            <a:pPr lvl="1"/>
            <a:r>
              <a:rPr lang="en-AU" dirty="0" smtClean="0"/>
              <a:t>Transcendent:</a:t>
            </a:r>
          </a:p>
          <a:p>
            <a:pPr lvl="2"/>
            <a:r>
              <a:rPr lang="en-AU" dirty="0" smtClean="0"/>
              <a:t>Non-physical</a:t>
            </a:r>
          </a:p>
          <a:p>
            <a:pPr lvl="2"/>
            <a:r>
              <a:rPr lang="en-AU" dirty="0" smtClean="0"/>
              <a:t>Timeless</a:t>
            </a:r>
          </a:p>
          <a:p>
            <a:pPr lvl="2"/>
            <a:r>
              <a:rPr lang="en-AU" dirty="0" smtClean="0"/>
              <a:t>Spaceless</a:t>
            </a:r>
          </a:p>
          <a:p>
            <a:pPr lvl="1"/>
            <a:r>
              <a:rPr lang="en-AU" dirty="0" smtClean="0"/>
              <a:t>Powerful</a:t>
            </a:r>
          </a:p>
          <a:p>
            <a:pPr lvl="1"/>
            <a:r>
              <a:rPr lang="en-AU" dirty="0" smtClean="0"/>
              <a:t>Personal (makes decisions)</a:t>
            </a:r>
            <a:endParaRPr lang="en-AU" dirty="0"/>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3267</TotalTime>
  <Words>2028</Words>
  <Application>Microsoft Office PowerPoint</Application>
  <PresentationFormat>On-screen Show (4:3)</PresentationFormat>
  <Paragraphs>280</Paragraphs>
  <Slides>42</Slides>
  <Notes>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Stream</vt:lpstr>
      <vt:lpstr>Arguments for the existence of God</vt:lpstr>
      <vt:lpstr>Kalam Cosmological Argument</vt:lpstr>
      <vt:lpstr>Arguments for a Beginning</vt:lpstr>
      <vt:lpstr>Philosophical Arguments for Beginning</vt:lpstr>
      <vt:lpstr>Scientific Reasons for a beginning</vt:lpstr>
      <vt:lpstr>Alternatives?</vt:lpstr>
      <vt:lpstr>Current Status</vt:lpstr>
      <vt:lpstr>Common Objection</vt:lpstr>
      <vt:lpstr>The Nature of the Cause</vt:lpstr>
      <vt:lpstr>Fine Tuning Argument</vt:lpstr>
      <vt:lpstr>Initial Conditions</vt:lpstr>
      <vt:lpstr>Example - Formation of elements</vt:lpstr>
      <vt:lpstr>Fine Tuning</vt:lpstr>
      <vt:lpstr>Examples of Numbers</vt:lpstr>
      <vt:lpstr>Fine Tuning Argument</vt:lpstr>
      <vt:lpstr>Multi-verse Theory</vt:lpstr>
      <vt:lpstr>The Duck Test</vt:lpstr>
      <vt:lpstr>Designer Properties</vt:lpstr>
      <vt:lpstr>Moral Argument</vt:lpstr>
      <vt:lpstr>Moral Argument</vt:lpstr>
      <vt:lpstr>Premise 1</vt:lpstr>
      <vt:lpstr>Michael Ruse</vt:lpstr>
      <vt:lpstr>2nd Premise</vt:lpstr>
      <vt:lpstr>Implications</vt:lpstr>
      <vt:lpstr>God in History</vt:lpstr>
      <vt:lpstr>Widely Accepted Facts</vt:lpstr>
      <vt:lpstr>Attempted Explanations</vt:lpstr>
      <vt:lpstr>Personal Experience</vt:lpstr>
      <vt:lpstr>Summary</vt:lpstr>
      <vt:lpstr>Atheism</vt:lpstr>
      <vt:lpstr>Theism</vt:lpstr>
      <vt:lpstr>Ontological Argument</vt:lpstr>
      <vt:lpstr>Anselm’s Version</vt:lpstr>
      <vt:lpstr>Plantinga’s Version (simplified)</vt:lpstr>
      <vt:lpstr>Essence of OA</vt:lpstr>
      <vt:lpstr>Euthyphro Dilemma</vt:lpstr>
      <vt:lpstr>Problem of evil</vt:lpstr>
      <vt:lpstr>David Hume’s Formulation</vt:lpstr>
      <vt:lpstr>Response to Hume</vt:lpstr>
      <vt:lpstr>Premise 1</vt:lpstr>
      <vt:lpstr>Premise 2</vt:lpstr>
      <vt:lpstr>Christian Framework</vt:lpstr>
    </vt:vector>
  </TitlesOfParts>
  <Company>CSC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 25:31-46</dc:title>
  <dc:creator>Kevin</dc:creator>
  <cp:lastModifiedBy>Kevin Rogers</cp:lastModifiedBy>
  <cp:revision>176</cp:revision>
  <dcterms:created xsi:type="dcterms:W3CDTF">2008-06-28T11:43:15Z</dcterms:created>
  <dcterms:modified xsi:type="dcterms:W3CDTF">2013-05-23T07:53:52Z</dcterms:modified>
</cp:coreProperties>
</file>