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31" r:id="rId3"/>
    <p:sldId id="332" r:id="rId4"/>
    <p:sldId id="333"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2" r:id="rId19"/>
    <p:sldId id="270" r:id="rId20"/>
    <p:sldId id="271" r:id="rId21"/>
    <p:sldId id="273" r:id="rId22"/>
    <p:sldId id="274" r:id="rId23"/>
    <p:sldId id="275" r:id="rId24"/>
    <p:sldId id="276" r:id="rId25"/>
    <p:sldId id="277" r:id="rId26"/>
    <p:sldId id="278" r:id="rId27"/>
    <p:sldId id="279" r:id="rId28"/>
    <p:sldId id="330" r:id="rId29"/>
    <p:sldId id="281" r:id="rId30"/>
    <p:sldId id="282" r:id="rId31"/>
    <p:sldId id="283" r:id="rId32"/>
    <p:sldId id="284" r:id="rId33"/>
    <p:sldId id="280"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3" r:id="rId72"/>
    <p:sldId id="324" r:id="rId73"/>
    <p:sldId id="325" r:id="rId74"/>
    <p:sldId id="328" r:id="rId75"/>
    <p:sldId id="329" r:id="rId76"/>
    <p:sldId id="327" r:id="rId77"/>
    <p:sldId id="334" r:id="rId78"/>
    <p:sldId id="322" r:id="rId7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80000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800">
                <a:solidFill>
                  <a:srgbClr val="800000"/>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F6544A8F-E1FE-422D-AC3F-CDDC2EB183E2}" type="datetimeFigureOut">
              <a:rPr lang="en-AU"/>
              <a:pPr>
                <a:defRPr/>
              </a:pPr>
              <a:t>16/01/2013</a:t>
            </a:fld>
            <a:endParaRPr lang="en-AU"/>
          </a:p>
        </p:txBody>
      </p:sp>
      <p:sp>
        <p:nvSpPr>
          <p:cNvPr id="5" name="Footer Placeholder 4"/>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82F54098-A3A9-4B55-A6AD-2DCCB7CAF56C}" type="slidenum">
              <a:rPr lang="en-AU"/>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447800"/>
            <a:ext cx="2057400" cy="46783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678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B8EE439-7ADF-4516-8418-CBEB6457CE99}" type="datetimeFigureOut">
              <a:rPr lang="en-AU"/>
              <a:pPr>
                <a:defRPr/>
              </a:pPr>
              <a:t>16/01/2013</a:t>
            </a:fld>
            <a:endParaRPr lang="en-AU"/>
          </a:p>
        </p:txBody>
      </p:sp>
      <p:sp>
        <p:nvSpPr>
          <p:cNvPr id="5" name="Footer Placeholder 4"/>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D0E4BB38-7D33-4DDA-AD71-9EA362ED466A}"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96BB842-FE61-43C2-865B-03E87562760E}" type="datetimeFigureOut">
              <a:rPr lang="en-AU"/>
              <a:pPr>
                <a:defRPr/>
              </a:pPr>
              <a:t>16/01/2013</a:t>
            </a:fld>
            <a:endParaRPr lang="en-AU"/>
          </a:p>
        </p:txBody>
      </p:sp>
      <p:sp>
        <p:nvSpPr>
          <p:cNvPr id="5" name="Footer Placeholder 4"/>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0E23B3F7-E000-41DC-920C-A25306E23B98}"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FEFB0A9-9617-4E5C-8178-6C9952F7D883}" type="datetimeFigureOut">
              <a:rPr lang="en-AU"/>
              <a:pPr>
                <a:defRPr/>
              </a:pPr>
              <a:t>16/01/2013</a:t>
            </a:fld>
            <a:endParaRPr lang="en-AU"/>
          </a:p>
        </p:txBody>
      </p:sp>
      <p:sp>
        <p:nvSpPr>
          <p:cNvPr id="5" name="Footer Placeholder 4"/>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817A13A6-4CBC-4555-8E06-7D54955FCA69}"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609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1336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819399"/>
            <a:ext cx="4040188" cy="3306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1336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819399"/>
            <a:ext cx="4041775" cy="3306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lvl1pPr>
          </a:lstStyle>
          <a:p>
            <a:pPr>
              <a:defRPr/>
            </a:pPr>
            <a:fld id="{9AFF70D8-34E9-46F5-8991-1CDC29683BB7}" type="datetimeFigureOut">
              <a:rPr lang="en-AU"/>
              <a:pPr>
                <a:defRPr/>
              </a:pPr>
              <a:t>16/01/2013</a:t>
            </a:fld>
            <a:endParaRPr lang="en-AU"/>
          </a:p>
        </p:txBody>
      </p:sp>
      <p:sp>
        <p:nvSpPr>
          <p:cNvPr id="8" name="Footer Placeholder 7"/>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9" name="Slide Number Placeholder 8"/>
          <p:cNvSpPr>
            <a:spLocks noGrp="1"/>
          </p:cNvSpPr>
          <p:nvPr>
            <p:ph type="sldNum" sz="quarter" idx="12"/>
          </p:nvPr>
        </p:nvSpPr>
        <p:spPr/>
        <p:txBody>
          <a:bodyPr/>
          <a:lstStyle>
            <a:lvl1pPr>
              <a:defRPr/>
            </a:lvl1pPr>
          </a:lstStyle>
          <a:p>
            <a:pPr>
              <a:defRPr/>
            </a:pPr>
            <a:fld id="{2134C0FD-9CD0-436F-8406-FD39F5A46B67}"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A2660876-CB18-403C-86A5-81F407523130}" type="datetimeFigureOut">
              <a:rPr lang="en-AU"/>
              <a:pPr>
                <a:defRPr/>
              </a:pPr>
              <a:t>16/01/2013</a:t>
            </a:fld>
            <a:endParaRPr lang="en-AU"/>
          </a:p>
        </p:txBody>
      </p:sp>
      <p:sp>
        <p:nvSpPr>
          <p:cNvPr id="4" name="Footer Placeholder 3"/>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5" name="Slide Number Placeholder 4"/>
          <p:cNvSpPr>
            <a:spLocks noGrp="1"/>
          </p:cNvSpPr>
          <p:nvPr>
            <p:ph type="sldNum" sz="quarter" idx="12"/>
          </p:nvPr>
        </p:nvSpPr>
        <p:spPr/>
        <p:txBody>
          <a:bodyPr/>
          <a:lstStyle>
            <a:lvl1pPr>
              <a:defRPr/>
            </a:lvl1pPr>
          </a:lstStyle>
          <a:p>
            <a:pPr>
              <a:defRPr/>
            </a:pPr>
            <a:fld id="{518F2048-BB0B-4452-993E-0E93D8B730D3}"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571CC437-C363-44E4-A766-BA25F64F0A6E}" type="datetimeFigureOut">
              <a:rPr lang="en-AU"/>
              <a:pPr>
                <a:defRPr/>
              </a:pPr>
              <a:t>16/01/2013</a:t>
            </a:fld>
            <a:endParaRPr lang="en-AU"/>
          </a:p>
        </p:txBody>
      </p:sp>
      <p:sp>
        <p:nvSpPr>
          <p:cNvPr id="3" name="Footer Placeholder 2"/>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4" name="Slide Number Placeholder 3"/>
          <p:cNvSpPr>
            <a:spLocks noGrp="1"/>
          </p:cNvSpPr>
          <p:nvPr>
            <p:ph type="sldNum" sz="quarter" idx="12"/>
          </p:nvPr>
        </p:nvSpPr>
        <p:spPr/>
        <p:txBody>
          <a:bodyPr/>
          <a:lstStyle>
            <a:lvl1pPr>
              <a:defRPr/>
            </a:lvl1pPr>
          </a:lstStyle>
          <a:p>
            <a:pPr>
              <a:defRPr/>
            </a:pPr>
            <a:fld id="{29FDE640-65A8-4707-8C8E-C74F8DFBA4E7}"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3008313" cy="1206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295400"/>
            <a:ext cx="5111750" cy="4830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514600"/>
            <a:ext cx="3008313"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CF097096-737A-4242-A4B7-B9C43930D32B}" type="datetimeFigureOut">
              <a:rPr lang="en-AU"/>
              <a:pPr>
                <a:defRPr/>
              </a:pPr>
              <a:t>16/01/2013</a:t>
            </a:fld>
            <a:endParaRPr lang="en-AU"/>
          </a:p>
        </p:txBody>
      </p:sp>
      <p:sp>
        <p:nvSpPr>
          <p:cNvPr id="6" name="Footer Placeholder 5"/>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7" name="Slide Number Placeholder 6"/>
          <p:cNvSpPr>
            <a:spLocks noGrp="1"/>
          </p:cNvSpPr>
          <p:nvPr>
            <p:ph type="sldNum" sz="quarter" idx="12"/>
          </p:nvPr>
        </p:nvSpPr>
        <p:spPr/>
        <p:txBody>
          <a:bodyPr/>
          <a:lstStyle>
            <a:lvl1pPr>
              <a:defRPr/>
            </a:lvl1pPr>
          </a:lstStyle>
          <a:p>
            <a:pPr>
              <a:defRPr/>
            </a:pPr>
            <a:fld id="{FADDEAF1-1ACD-406D-AF64-1A1D66CF5F2B}"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371599"/>
            <a:ext cx="5486400" cy="33559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5D136732-F40E-467E-B89C-505B0218B987}" type="datetimeFigureOut">
              <a:rPr lang="en-AU"/>
              <a:pPr>
                <a:defRPr/>
              </a:pPr>
              <a:t>16/01/2013</a:t>
            </a:fld>
            <a:endParaRPr lang="en-AU"/>
          </a:p>
        </p:txBody>
      </p:sp>
      <p:sp>
        <p:nvSpPr>
          <p:cNvPr id="6" name="Footer Placeholder 5"/>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7" name="Slide Number Placeholder 6"/>
          <p:cNvSpPr>
            <a:spLocks noGrp="1"/>
          </p:cNvSpPr>
          <p:nvPr>
            <p:ph type="sldNum" sz="quarter" idx="12"/>
          </p:nvPr>
        </p:nvSpPr>
        <p:spPr/>
        <p:txBody>
          <a:bodyPr/>
          <a:lstStyle>
            <a:lvl1pPr>
              <a:defRPr/>
            </a:lvl1pPr>
          </a:lstStyle>
          <a:p>
            <a:pPr>
              <a:defRPr/>
            </a:pPr>
            <a:fld id="{5FAD6225-C69C-42F6-A479-0EF02AA235D4}"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444165B-82A4-49A0-AE80-8CFDE05B9D55}" type="datetimeFigureOut">
              <a:rPr lang="en-AU"/>
              <a:pPr>
                <a:defRPr/>
              </a:pPr>
              <a:t>16/01/2013</a:t>
            </a:fld>
            <a:endParaRPr lang="en-AU"/>
          </a:p>
        </p:txBody>
      </p:sp>
      <p:sp>
        <p:nvSpPr>
          <p:cNvPr id="5" name="Footer Placeholder 4"/>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4088CFEB-EF1D-4853-8007-3E34B5A1C17B}"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cstate="print">
            <a:lum/>
          </a:blip>
          <a:srcRect/>
          <a:stretch>
            <a:fillRect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71600"/>
            <a:ext cx="8229600" cy="1143000"/>
          </a:xfrm>
          <a:prstGeom prst="rect">
            <a:avLst/>
          </a:prstGeom>
          <a:noFill/>
        </p:spPr>
        <p:txBody>
          <a:bodyPr vert="horz" lIns="91440" tIns="45720" rIns="91440" bIns="45720" rtlCol="0" anchor="ctr">
            <a:norm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2590800"/>
            <a:ext cx="8229600" cy="3535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24840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6AFE295-33F5-4CDE-8DF9-9DEE6C0E2671}" type="datetimeFigureOut">
              <a:rPr lang="en-AU"/>
              <a:pPr>
                <a:defRPr/>
              </a:pPr>
              <a:t>16/01/2013</a:t>
            </a:fld>
            <a:endParaRPr lang="en-AU"/>
          </a:p>
        </p:txBody>
      </p:sp>
      <p:sp>
        <p:nvSpPr>
          <p:cNvPr id="6" name="Slide Number Placeholder 5"/>
          <p:cNvSpPr>
            <a:spLocks noGrp="1"/>
          </p:cNvSpPr>
          <p:nvPr>
            <p:ph type="sldNum" sz="quarter" idx="4"/>
          </p:nvPr>
        </p:nvSpPr>
        <p:spPr>
          <a:xfrm>
            <a:off x="6553200" y="624840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1F09616-7ABE-44B7-9AC9-63B843D55EE9}"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Lst>
  <p:txStyles>
    <p:titleStyle>
      <a:lvl1pPr algn="ctr" rtl="0" eaLnBrk="0" fontAlgn="base" hangingPunct="0">
        <a:spcBef>
          <a:spcPct val="0"/>
        </a:spcBef>
        <a:spcAft>
          <a:spcPct val="0"/>
        </a:spcAft>
        <a:defRPr sz="3600" kern="1200">
          <a:solidFill>
            <a:srgbClr val="622F08"/>
          </a:solidFill>
          <a:effectLst>
            <a:outerShdw blurRad="50800" dist="12700" dir="2700000" algn="tl" rotWithShape="0">
              <a:prstClr val="black">
                <a:alpha val="66000"/>
              </a:prstClr>
            </a:outerShdw>
          </a:effectLst>
          <a:latin typeface="Georgia" pitchFamily="18" charset="0"/>
          <a:ea typeface="+mj-ea"/>
          <a:cs typeface="+mj-cs"/>
        </a:defRPr>
      </a:lvl1pPr>
      <a:lvl2pPr algn="ctr" rtl="0" eaLnBrk="0" fontAlgn="base" hangingPunct="0">
        <a:spcBef>
          <a:spcPct val="0"/>
        </a:spcBef>
        <a:spcAft>
          <a:spcPct val="0"/>
        </a:spcAft>
        <a:defRPr sz="3600">
          <a:solidFill>
            <a:srgbClr val="622F08"/>
          </a:solidFill>
          <a:latin typeface="Georgia" pitchFamily="18" charset="0"/>
        </a:defRPr>
      </a:lvl2pPr>
      <a:lvl3pPr algn="ctr" rtl="0" eaLnBrk="0" fontAlgn="base" hangingPunct="0">
        <a:spcBef>
          <a:spcPct val="0"/>
        </a:spcBef>
        <a:spcAft>
          <a:spcPct val="0"/>
        </a:spcAft>
        <a:defRPr sz="3600">
          <a:solidFill>
            <a:srgbClr val="622F08"/>
          </a:solidFill>
          <a:latin typeface="Georgia" pitchFamily="18" charset="0"/>
        </a:defRPr>
      </a:lvl3pPr>
      <a:lvl4pPr algn="ctr" rtl="0" eaLnBrk="0" fontAlgn="base" hangingPunct="0">
        <a:spcBef>
          <a:spcPct val="0"/>
        </a:spcBef>
        <a:spcAft>
          <a:spcPct val="0"/>
        </a:spcAft>
        <a:defRPr sz="3600">
          <a:solidFill>
            <a:srgbClr val="622F08"/>
          </a:solidFill>
          <a:latin typeface="Georgia" pitchFamily="18" charset="0"/>
        </a:defRPr>
      </a:lvl4pPr>
      <a:lvl5pPr algn="ctr" rtl="0" eaLnBrk="0" fontAlgn="base" hangingPunct="0">
        <a:spcBef>
          <a:spcPct val="0"/>
        </a:spcBef>
        <a:spcAft>
          <a:spcPct val="0"/>
        </a:spcAft>
        <a:defRPr sz="3600">
          <a:solidFill>
            <a:srgbClr val="622F08"/>
          </a:solidFill>
          <a:latin typeface="Georgia" pitchFamily="18" charset="0"/>
        </a:defRPr>
      </a:lvl5pPr>
      <a:lvl6pPr marL="457200" algn="ctr" rtl="0" eaLnBrk="1" fontAlgn="base" hangingPunct="1">
        <a:spcBef>
          <a:spcPct val="0"/>
        </a:spcBef>
        <a:spcAft>
          <a:spcPct val="0"/>
        </a:spcAft>
        <a:defRPr sz="3600">
          <a:solidFill>
            <a:srgbClr val="622F08"/>
          </a:solidFill>
          <a:latin typeface="Georgia" pitchFamily="18" charset="0"/>
        </a:defRPr>
      </a:lvl6pPr>
      <a:lvl7pPr marL="914400" algn="ctr" rtl="0" eaLnBrk="1" fontAlgn="base" hangingPunct="1">
        <a:spcBef>
          <a:spcPct val="0"/>
        </a:spcBef>
        <a:spcAft>
          <a:spcPct val="0"/>
        </a:spcAft>
        <a:defRPr sz="3600">
          <a:solidFill>
            <a:srgbClr val="622F08"/>
          </a:solidFill>
          <a:latin typeface="Georgia" pitchFamily="18" charset="0"/>
        </a:defRPr>
      </a:lvl7pPr>
      <a:lvl8pPr marL="1371600" algn="ctr" rtl="0" eaLnBrk="1" fontAlgn="base" hangingPunct="1">
        <a:spcBef>
          <a:spcPct val="0"/>
        </a:spcBef>
        <a:spcAft>
          <a:spcPct val="0"/>
        </a:spcAft>
        <a:defRPr sz="3600">
          <a:solidFill>
            <a:srgbClr val="622F08"/>
          </a:solidFill>
          <a:latin typeface="Georgia" pitchFamily="18" charset="0"/>
        </a:defRPr>
      </a:lvl8pPr>
      <a:lvl9pPr marL="1828800" algn="ctr" rtl="0" eaLnBrk="1" fontAlgn="base" hangingPunct="1">
        <a:spcBef>
          <a:spcPct val="0"/>
        </a:spcBef>
        <a:spcAft>
          <a:spcPct val="0"/>
        </a:spcAft>
        <a:defRPr sz="3600">
          <a:solidFill>
            <a:srgbClr val="622F08"/>
          </a:solidFill>
          <a:latin typeface="Georgia" pitchFamily="18" charset="0"/>
        </a:defRPr>
      </a:lvl9pPr>
    </p:titleStyle>
    <p:bodyStyle>
      <a:lvl1pPr marL="342900" indent="-342900" algn="l" rtl="0" eaLnBrk="0" fontAlgn="base" hangingPunct="0">
        <a:spcBef>
          <a:spcPct val="20000"/>
        </a:spcBef>
        <a:spcAft>
          <a:spcPct val="0"/>
        </a:spcAft>
        <a:buFont typeface="Arial" charset="0"/>
        <a:buChar char="•"/>
        <a:defRPr sz="2800" kern="1200">
          <a:solidFill>
            <a:srgbClr val="800000"/>
          </a:solidFill>
          <a:latin typeface="Georgia" pitchFamily="18" charset="0"/>
          <a:ea typeface="+mn-ea"/>
          <a:cs typeface="+mn-cs"/>
        </a:defRPr>
      </a:lvl1pPr>
      <a:lvl2pPr marL="742950" indent="-285750" algn="l" rtl="0" eaLnBrk="0" fontAlgn="base" hangingPunct="0">
        <a:spcBef>
          <a:spcPct val="20000"/>
        </a:spcBef>
        <a:spcAft>
          <a:spcPct val="0"/>
        </a:spcAft>
        <a:buFont typeface="Arial" charset="0"/>
        <a:buChar char="–"/>
        <a:defRPr sz="2400" kern="1200">
          <a:solidFill>
            <a:srgbClr val="800000"/>
          </a:solidFill>
          <a:latin typeface="Georgia" pitchFamily="18" charset="0"/>
          <a:ea typeface="+mn-ea"/>
          <a:cs typeface="+mn-cs"/>
        </a:defRPr>
      </a:lvl2pPr>
      <a:lvl3pPr marL="1143000" indent="-228600" algn="l" rtl="0" eaLnBrk="0" fontAlgn="base" hangingPunct="0">
        <a:spcBef>
          <a:spcPct val="20000"/>
        </a:spcBef>
        <a:spcAft>
          <a:spcPct val="0"/>
        </a:spcAft>
        <a:buFont typeface="Arial" charset="0"/>
        <a:buChar char="•"/>
        <a:defRPr sz="2000" kern="1200">
          <a:solidFill>
            <a:srgbClr val="800000"/>
          </a:solidFill>
          <a:latin typeface="Georgia" pitchFamily="18" charset="0"/>
          <a:ea typeface="+mn-ea"/>
          <a:cs typeface="+mn-cs"/>
        </a:defRPr>
      </a:lvl3pPr>
      <a:lvl4pPr marL="1600200" indent="-228600" algn="l" rtl="0" eaLnBrk="0" fontAlgn="base" hangingPunct="0">
        <a:spcBef>
          <a:spcPct val="20000"/>
        </a:spcBef>
        <a:spcAft>
          <a:spcPct val="0"/>
        </a:spcAft>
        <a:buFont typeface="Arial" charset="0"/>
        <a:buChar char="–"/>
        <a:defRPr kern="1200">
          <a:solidFill>
            <a:srgbClr val="800000"/>
          </a:solidFill>
          <a:latin typeface="Georgia" pitchFamily="18" charset="0"/>
          <a:ea typeface="+mn-ea"/>
          <a:cs typeface="+mn-cs"/>
        </a:defRPr>
      </a:lvl4pPr>
      <a:lvl5pPr marL="2057400" indent="-228600" algn="l" rtl="0" eaLnBrk="0" fontAlgn="base" hangingPunct="0">
        <a:spcBef>
          <a:spcPct val="20000"/>
        </a:spcBef>
        <a:spcAft>
          <a:spcPct val="0"/>
        </a:spcAft>
        <a:buFont typeface="Arial" charset="0"/>
        <a:buChar char="»"/>
        <a:defRPr kern="1200">
          <a:solidFill>
            <a:srgbClr val="800000"/>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wrap="square" numCol="1" anchorCtr="0" compatLnSpc="1">
            <a:prstTxWarp prst="textNoShape">
              <a:avLst/>
            </a:prstTxWarp>
          </a:bodyPr>
          <a:lstStyle/>
          <a:p>
            <a:pPr eaLnBrk="1" hangingPunct="1">
              <a:defRPr/>
            </a:pPr>
            <a:r>
              <a:rPr lang="en-AU" dirty="0" smtClean="0">
                <a:effectLst>
                  <a:outerShdw blurRad="38100" dist="38100" dir="2700000" algn="tl">
                    <a:srgbClr val="C0C0C0"/>
                  </a:outerShdw>
                </a:effectLst>
              </a:rPr>
              <a:t>Did Jesus Rise from the dead?</a:t>
            </a:r>
          </a:p>
        </p:txBody>
      </p:sp>
      <p:sp>
        <p:nvSpPr>
          <p:cNvPr id="3" name="Subtitle 2"/>
          <p:cNvSpPr>
            <a:spLocks noGrp="1"/>
          </p:cNvSpPr>
          <p:nvPr>
            <p:ph type="subTitle" idx="1"/>
          </p:nvPr>
        </p:nvSpPr>
        <p:spPr>
          <a:xfrm>
            <a:off x="468313" y="3886200"/>
            <a:ext cx="8207375" cy="1752600"/>
          </a:xfrm>
        </p:spPr>
        <p:txBody>
          <a:bodyPr/>
          <a:lstStyle/>
          <a:p>
            <a:pPr eaLnBrk="1" hangingPunct="1">
              <a:defRPr/>
            </a:pPr>
            <a:r>
              <a:rPr lang="en-AU" dirty="0" smtClean="0">
                <a:effectLst>
                  <a:outerShdw blurRad="38100" dist="38100" dir="2700000" algn="tl">
                    <a:srgbClr val="C0C0C0"/>
                  </a:outerShdw>
                </a:effectLst>
              </a:rPr>
              <a:t>The Case for the Resurrection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Early independent sources</a:t>
            </a:r>
            <a:endParaRPr lang="en-AU" dirty="0"/>
          </a:p>
        </p:txBody>
      </p:sp>
      <p:sp>
        <p:nvSpPr>
          <p:cNvPr id="3" name="Content Placeholder 2"/>
          <p:cNvSpPr>
            <a:spLocks noGrp="1"/>
          </p:cNvSpPr>
          <p:nvPr>
            <p:ph idx="1"/>
          </p:nvPr>
        </p:nvSpPr>
        <p:spPr/>
        <p:txBody>
          <a:bodyPr/>
          <a:lstStyle/>
          <a:p>
            <a:r>
              <a:rPr lang="en-AU" dirty="0" smtClean="0"/>
              <a:t>5 independent sources for burial:</a:t>
            </a:r>
          </a:p>
          <a:p>
            <a:pPr lvl="1"/>
            <a:r>
              <a:rPr lang="en-AU" dirty="0" smtClean="0"/>
              <a:t>Part of Mark’s passion source</a:t>
            </a:r>
          </a:p>
          <a:p>
            <a:pPr lvl="1"/>
            <a:r>
              <a:rPr lang="en-AU" dirty="0" smtClean="0">
                <a:cs typeface="Gautami" pitchFamily="34" charset="0"/>
              </a:rPr>
              <a:t>Burial mentioned by Paul 1 </a:t>
            </a:r>
            <a:r>
              <a:rPr lang="en-AU" dirty="0" err="1" smtClean="0">
                <a:cs typeface="Gautami" pitchFamily="34" charset="0"/>
              </a:rPr>
              <a:t>Cor</a:t>
            </a:r>
            <a:r>
              <a:rPr lang="en-AU" dirty="0" smtClean="0">
                <a:cs typeface="Gautami" pitchFamily="34" charset="0"/>
              </a:rPr>
              <a:t> 15:3-8</a:t>
            </a:r>
          </a:p>
          <a:p>
            <a:pPr lvl="2"/>
            <a:r>
              <a:rPr lang="en-AU" dirty="0" smtClean="0">
                <a:cs typeface="Gautami" pitchFamily="34" charset="0"/>
              </a:rPr>
              <a:t>Early quoted creed which Paul received in 36 AD</a:t>
            </a:r>
          </a:p>
          <a:p>
            <a:pPr lvl="1"/>
            <a:r>
              <a:rPr lang="en-AU" dirty="0" smtClean="0">
                <a:cs typeface="Gautami" pitchFamily="34" charset="0"/>
              </a:rPr>
              <a:t>Matthew and Luke’s source differs from Mark and is derived from Q</a:t>
            </a:r>
          </a:p>
          <a:p>
            <a:pPr lvl="1"/>
            <a:r>
              <a:rPr lang="en-AU" dirty="0" smtClean="0">
                <a:cs typeface="Gautami" pitchFamily="34" charset="0"/>
              </a:rPr>
              <a:t>Early sermons in Acts</a:t>
            </a:r>
          </a:p>
          <a:p>
            <a:pPr lvl="1"/>
            <a:r>
              <a:rPr lang="en-AU" dirty="0" smtClean="0">
                <a:cs typeface="Gautami" pitchFamily="34" charset="0"/>
              </a:rPr>
              <a:t>John</a:t>
            </a:r>
            <a:endParaRPr lang="en-AU" dirty="0">
              <a:cs typeface="Gautam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Joseph of Arimathea</a:t>
            </a:r>
            <a:endParaRPr lang="en-AU" dirty="0"/>
          </a:p>
        </p:txBody>
      </p:sp>
      <p:sp>
        <p:nvSpPr>
          <p:cNvPr id="3" name="Content Placeholder 2"/>
          <p:cNvSpPr>
            <a:spLocks noGrp="1"/>
          </p:cNvSpPr>
          <p:nvPr>
            <p:ph idx="1"/>
          </p:nvPr>
        </p:nvSpPr>
        <p:spPr>
          <a:xfrm>
            <a:off x="0" y="2492896"/>
            <a:ext cx="9144000" cy="3535363"/>
          </a:xfrm>
        </p:spPr>
        <p:txBody>
          <a:bodyPr/>
          <a:lstStyle/>
          <a:p>
            <a:r>
              <a:rPr lang="en-AU" dirty="0" smtClean="0"/>
              <a:t>All 4 gospels record burial by Joseph of Arimathea</a:t>
            </a:r>
          </a:p>
          <a:p>
            <a:r>
              <a:rPr lang="en-AU" dirty="0" smtClean="0"/>
              <a:t>Member of Jewish Sanhedrin that condemned Jesus</a:t>
            </a:r>
          </a:p>
          <a:p>
            <a:r>
              <a:rPr lang="en-AU" dirty="0" smtClean="0"/>
              <a:t>Unlikely to be Christian invention</a:t>
            </a:r>
          </a:p>
          <a:p>
            <a:pPr lvl="1"/>
            <a:r>
              <a:rPr lang="en-AU" dirty="0" smtClean="0"/>
              <a:t>Hostility in church towards </a:t>
            </a:r>
            <a:r>
              <a:rPr lang="en-AU" dirty="0" err="1" smtClean="0"/>
              <a:t>Sanhedrists</a:t>
            </a:r>
            <a:endParaRPr lang="en-AU" dirty="0" smtClean="0"/>
          </a:p>
          <a:p>
            <a:pPr lvl="1"/>
            <a:r>
              <a:rPr lang="en-AU" dirty="0" smtClean="0"/>
              <a:t>Early sermons – Jewish leaders put Christ to death</a:t>
            </a:r>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4744"/>
            <a:ext cx="8229600" cy="648072"/>
          </a:xfrm>
        </p:spPr>
        <p:txBody>
          <a:bodyPr>
            <a:normAutofit/>
          </a:bodyPr>
          <a:lstStyle/>
          <a:p>
            <a:r>
              <a:rPr lang="en-AU" dirty="0" smtClean="0"/>
              <a:t>2. Independent Reports of Empty Tomb</a:t>
            </a:r>
            <a:endParaRPr lang="en-AU" dirty="0"/>
          </a:p>
        </p:txBody>
      </p:sp>
      <p:sp>
        <p:nvSpPr>
          <p:cNvPr id="3" name="Content Placeholder 2"/>
          <p:cNvSpPr>
            <a:spLocks noGrp="1"/>
          </p:cNvSpPr>
          <p:nvPr>
            <p:ph idx="1"/>
          </p:nvPr>
        </p:nvSpPr>
        <p:spPr>
          <a:xfrm>
            <a:off x="0" y="1700808"/>
            <a:ext cx="9144000" cy="4968552"/>
          </a:xfrm>
        </p:spPr>
        <p:txBody>
          <a:bodyPr/>
          <a:lstStyle/>
          <a:p>
            <a:r>
              <a:rPr lang="en-AU" dirty="0" smtClean="0"/>
              <a:t>Mark’s passion source</a:t>
            </a:r>
          </a:p>
          <a:p>
            <a:r>
              <a:rPr lang="en-AU" dirty="0" smtClean="0"/>
              <a:t>1 </a:t>
            </a:r>
            <a:r>
              <a:rPr lang="en-AU" dirty="0" err="1" smtClean="0"/>
              <a:t>Cor</a:t>
            </a:r>
            <a:r>
              <a:rPr lang="en-AU" dirty="0" smtClean="0"/>
              <a:t> 15 implies an empty tomb</a:t>
            </a:r>
          </a:p>
          <a:p>
            <a:pPr lvl="1"/>
            <a:r>
              <a:rPr lang="en-AU" dirty="0" smtClean="0"/>
              <a:t>Buried then raised</a:t>
            </a:r>
          </a:p>
          <a:p>
            <a:r>
              <a:rPr lang="en-AU" dirty="0" smtClean="0"/>
              <a:t>Matt, Luke &amp; John use independent sources</a:t>
            </a:r>
          </a:p>
          <a:p>
            <a:r>
              <a:rPr lang="en-AU" dirty="0" smtClean="0"/>
              <a:t>Raised “on 3</a:t>
            </a:r>
            <a:r>
              <a:rPr lang="en-AU" baseline="30000" dirty="0" smtClean="0"/>
              <a:t>rd</a:t>
            </a:r>
            <a:r>
              <a:rPr lang="en-AU" dirty="0" smtClean="0"/>
              <a:t> day” – most probably day that women discovered empty tomb</a:t>
            </a:r>
          </a:p>
          <a:p>
            <a:r>
              <a:rPr lang="en-AU" dirty="0" smtClean="0"/>
              <a:t>Rumour about stolen body – empty tomb implied</a:t>
            </a:r>
          </a:p>
          <a:p>
            <a:r>
              <a:rPr lang="en-AU" dirty="0" smtClean="0"/>
              <a:t>Luke and John both claim 2 disciples checked tomb</a:t>
            </a:r>
          </a:p>
          <a:p>
            <a:r>
              <a:rPr lang="en-AU" dirty="0" smtClean="0"/>
              <a:t>Early sermons in Acts</a:t>
            </a:r>
          </a:p>
          <a:p>
            <a:r>
              <a:rPr lang="en-AU" dirty="0" smtClean="0"/>
              <a:t>6 independent sources</a:t>
            </a:r>
            <a:endParaRPr lang="en-A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 Simplicity of Mark’s Account of ET</a:t>
            </a:r>
            <a:endParaRPr lang="en-AU" dirty="0"/>
          </a:p>
        </p:txBody>
      </p:sp>
      <p:sp>
        <p:nvSpPr>
          <p:cNvPr id="3" name="Content Placeholder 2"/>
          <p:cNvSpPr>
            <a:spLocks noGrp="1"/>
          </p:cNvSpPr>
          <p:nvPr>
            <p:ph idx="1"/>
          </p:nvPr>
        </p:nvSpPr>
        <p:spPr/>
        <p:txBody>
          <a:bodyPr/>
          <a:lstStyle/>
          <a:p>
            <a:r>
              <a:rPr lang="en-AU" dirty="0" smtClean="0"/>
              <a:t>Simple – lacks legendary development</a:t>
            </a:r>
          </a:p>
          <a:p>
            <a:r>
              <a:rPr lang="en-AU" dirty="0" smtClean="0"/>
              <a:t>Resurrection is not witnessed or described</a:t>
            </a:r>
          </a:p>
          <a:p>
            <a:r>
              <a:rPr lang="en-AU" dirty="0" smtClean="0"/>
              <a:t>No theological reflections or OT quotations</a:t>
            </a:r>
          </a:p>
          <a:p>
            <a:r>
              <a:rPr lang="en-AU" dirty="0" smtClean="0"/>
              <a:t>Compare supposed gospel of Peter</a:t>
            </a:r>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8229600" cy="720080"/>
          </a:xfrm>
        </p:spPr>
        <p:txBody>
          <a:bodyPr/>
          <a:lstStyle/>
          <a:p>
            <a:r>
              <a:rPr lang="en-AU" dirty="0" smtClean="0"/>
              <a:t>4. The Women’s Discovery of ET</a:t>
            </a:r>
            <a:endParaRPr lang="en-AU" dirty="0"/>
          </a:p>
        </p:txBody>
      </p:sp>
      <p:sp>
        <p:nvSpPr>
          <p:cNvPr id="3" name="Content Placeholder 2"/>
          <p:cNvSpPr>
            <a:spLocks noGrp="1"/>
          </p:cNvSpPr>
          <p:nvPr>
            <p:ph idx="1"/>
          </p:nvPr>
        </p:nvSpPr>
        <p:spPr>
          <a:xfrm>
            <a:off x="0" y="1988840"/>
            <a:ext cx="9144000" cy="4137323"/>
          </a:xfrm>
        </p:spPr>
        <p:txBody>
          <a:bodyPr/>
          <a:lstStyle/>
          <a:p>
            <a:r>
              <a:rPr lang="en-AU" dirty="0" smtClean="0"/>
              <a:t>Women not regarded as credible witnesses and low position in culture:</a:t>
            </a:r>
          </a:p>
          <a:p>
            <a:pPr lvl="1"/>
            <a:r>
              <a:rPr lang="en-AU" dirty="0" smtClean="0"/>
              <a:t>“Let not the testimony of women be admitted, on account of the levity and boldness of their sex” Josephus, Antiquities  of the Jews IV.8.15</a:t>
            </a:r>
          </a:p>
          <a:p>
            <a:pPr lvl="1"/>
            <a:r>
              <a:rPr lang="en-AU" dirty="0" smtClean="0"/>
              <a:t>“Sooner let the words of the Law be burnt than delivered to women” (</a:t>
            </a:r>
            <a:r>
              <a:rPr lang="en-AU" dirty="0" err="1" smtClean="0"/>
              <a:t>Sotah</a:t>
            </a:r>
            <a:r>
              <a:rPr lang="en-AU" dirty="0" smtClean="0"/>
              <a:t> 19a)</a:t>
            </a:r>
          </a:p>
          <a:p>
            <a:pPr lvl="1"/>
            <a:r>
              <a:rPr lang="en-AU" dirty="0" smtClean="0"/>
              <a:t>Blessed are you, Lord our God, ruler of the universe, who has not created me a Gentile, a slave or a woman” (</a:t>
            </a:r>
            <a:r>
              <a:rPr lang="en-AU" dirty="0" err="1" smtClean="0"/>
              <a:t>Berachos</a:t>
            </a:r>
            <a:r>
              <a:rPr lang="en-AU" dirty="0" smtClean="0"/>
              <a:t> 16b)</a:t>
            </a:r>
          </a:p>
          <a:p>
            <a:r>
              <a:rPr lang="en-AU" dirty="0" smtClean="0"/>
              <a:t>The fact that women discovered empty tomb means it wasn’t legendary</a:t>
            </a:r>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5. The earliest Jewish Response</a:t>
            </a:r>
            <a:endParaRPr lang="en-AU" dirty="0"/>
          </a:p>
        </p:txBody>
      </p:sp>
      <p:sp>
        <p:nvSpPr>
          <p:cNvPr id="3" name="Content Placeholder 2"/>
          <p:cNvSpPr>
            <a:spLocks noGrp="1"/>
          </p:cNvSpPr>
          <p:nvPr>
            <p:ph idx="1"/>
          </p:nvPr>
        </p:nvSpPr>
        <p:spPr>
          <a:xfrm>
            <a:off x="0" y="2590800"/>
            <a:ext cx="9144000" cy="3535363"/>
          </a:xfrm>
        </p:spPr>
        <p:txBody>
          <a:bodyPr/>
          <a:lstStyle/>
          <a:p>
            <a:r>
              <a:rPr lang="en-AU" dirty="0" smtClean="0"/>
              <a:t>The disciples had stolen the body Matt 28:11-15</a:t>
            </a:r>
          </a:p>
          <a:p>
            <a:r>
              <a:rPr lang="en-AU" dirty="0" smtClean="0"/>
              <a:t>“The story has been spread among Jews to this day”</a:t>
            </a:r>
          </a:p>
          <a:p>
            <a:r>
              <a:rPr lang="en-AU" dirty="0" smtClean="0"/>
              <a:t>This presupposes that the body was missing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752"/>
            <a:ext cx="8229600" cy="720080"/>
          </a:xfrm>
        </p:spPr>
        <p:txBody>
          <a:bodyPr/>
          <a:lstStyle/>
          <a:p>
            <a:r>
              <a:rPr lang="en-AU" dirty="0" smtClean="0"/>
              <a:t>Conclusion on Empty Tomb</a:t>
            </a:r>
            <a:endParaRPr lang="en-AU" dirty="0"/>
          </a:p>
        </p:txBody>
      </p:sp>
      <p:sp>
        <p:nvSpPr>
          <p:cNvPr id="3" name="Content Placeholder 2"/>
          <p:cNvSpPr>
            <a:spLocks noGrp="1"/>
          </p:cNvSpPr>
          <p:nvPr>
            <p:ph idx="1"/>
          </p:nvPr>
        </p:nvSpPr>
        <p:spPr>
          <a:xfrm>
            <a:off x="0" y="1844825"/>
            <a:ext cx="9144000" cy="1944215"/>
          </a:xfrm>
        </p:spPr>
        <p:txBody>
          <a:bodyPr/>
          <a:lstStyle/>
          <a:p>
            <a:r>
              <a:rPr lang="en-AU" sz="2400" dirty="0" smtClean="0"/>
              <a:t>“By far most scholars hold firmly to the reliability of the biblical statements about the empty tomb” Jacob Kremer</a:t>
            </a:r>
          </a:p>
          <a:p>
            <a:r>
              <a:rPr lang="en-AU" sz="2400" dirty="0" smtClean="0"/>
              <a:t>75% of scholars accept empty tomb (</a:t>
            </a:r>
            <a:r>
              <a:rPr lang="en-AU" sz="2400" dirty="0" err="1" smtClean="0"/>
              <a:t>Habermas</a:t>
            </a:r>
            <a:r>
              <a:rPr lang="en-AU" sz="2400" dirty="0" smtClean="0"/>
              <a:t>)</a:t>
            </a:r>
          </a:p>
          <a:p>
            <a:r>
              <a:rPr lang="en-AU" sz="2400" dirty="0" smtClean="0"/>
              <a:t>This includes eminent Jewish scholars  </a:t>
            </a:r>
            <a:r>
              <a:rPr lang="en-AU" sz="2400" dirty="0" err="1" smtClean="0"/>
              <a:t>Geza</a:t>
            </a:r>
            <a:r>
              <a:rPr lang="en-AU" sz="2400" smtClean="0"/>
              <a:t> Vermes</a:t>
            </a:r>
            <a:r>
              <a:rPr lang="en-AU" sz="2400" dirty="0" smtClean="0"/>
              <a:t> and </a:t>
            </a:r>
            <a:r>
              <a:rPr lang="en-AU" sz="2400" dirty="0" err="1" smtClean="0"/>
              <a:t>Pinchas</a:t>
            </a:r>
            <a:r>
              <a:rPr lang="en-AU" sz="2400" dirty="0" smtClean="0"/>
              <a:t> </a:t>
            </a:r>
            <a:r>
              <a:rPr lang="en-AU" sz="2400" dirty="0" err="1" smtClean="0"/>
              <a:t>Lapide</a:t>
            </a:r>
            <a:endParaRPr lang="en-AU" sz="2400" dirty="0"/>
          </a:p>
        </p:txBody>
      </p:sp>
      <p:pic>
        <p:nvPicPr>
          <p:cNvPr id="4" name="Picture 3" descr="Habermas_Bio_3-3-11.jpg"/>
          <p:cNvPicPr>
            <a:picLocks noChangeAspect="1"/>
          </p:cNvPicPr>
          <p:nvPr/>
        </p:nvPicPr>
        <p:blipFill>
          <a:blip r:embed="rId2" cstate="print"/>
          <a:stretch>
            <a:fillRect/>
          </a:stretch>
        </p:blipFill>
        <p:spPr>
          <a:xfrm>
            <a:off x="467544" y="3955876"/>
            <a:ext cx="1873095" cy="2497460"/>
          </a:xfrm>
          <a:prstGeom prst="rect">
            <a:avLst/>
          </a:prstGeom>
        </p:spPr>
      </p:pic>
      <p:pic>
        <p:nvPicPr>
          <p:cNvPr id="5" name="Picture 4" descr="geza-vermes.jpg"/>
          <p:cNvPicPr>
            <a:picLocks noChangeAspect="1"/>
          </p:cNvPicPr>
          <p:nvPr/>
        </p:nvPicPr>
        <p:blipFill>
          <a:blip r:embed="rId3" cstate="print"/>
          <a:stretch>
            <a:fillRect/>
          </a:stretch>
        </p:blipFill>
        <p:spPr>
          <a:xfrm>
            <a:off x="3203848" y="3933056"/>
            <a:ext cx="2352675" cy="1971675"/>
          </a:xfrm>
          <a:prstGeom prst="rect">
            <a:avLst/>
          </a:prstGeom>
        </p:spPr>
      </p:pic>
      <p:pic>
        <p:nvPicPr>
          <p:cNvPr id="6" name="Picture 5" descr="Pinchas-Lapide.jpeg"/>
          <p:cNvPicPr>
            <a:picLocks noChangeAspect="1"/>
          </p:cNvPicPr>
          <p:nvPr/>
        </p:nvPicPr>
        <p:blipFill>
          <a:blip r:embed="rId4" cstate="print"/>
          <a:stretch>
            <a:fillRect/>
          </a:stretch>
        </p:blipFill>
        <p:spPr>
          <a:xfrm>
            <a:off x="6444208" y="4005063"/>
            <a:ext cx="1584176" cy="2220807"/>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Evidence</a:t>
            </a:r>
            <a:endParaRPr lang="en-AU" dirty="0"/>
          </a:p>
        </p:txBody>
      </p:sp>
      <p:sp>
        <p:nvSpPr>
          <p:cNvPr id="3" name="Content Placeholder 2"/>
          <p:cNvSpPr>
            <a:spLocks noGrp="1"/>
          </p:cNvSpPr>
          <p:nvPr>
            <p:ph idx="1"/>
          </p:nvPr>
        </p:nvSpPr>
        <p:spPr/>
        <p:txBody>
          <a:bodyPr/>
          <a:lstStyle/>
          <a:p>
            <a:r>
              <a:rPr lang="en-AU" dirty="0" smtClean="0"/>
              <a:t>Jesus’ empty tomb</a:t>
            </a:r>
          </a:p>
          <a:p>
            <a:r>
              <a:rPr lang="en-AU" b="1" dirty="0" smtClean="0"/>
              <a:t>Jesus’ appearances alive after his death</a:t>
            </a:r>
          </a:p>
          <a:p>
            <a:r>
              <a:rPr lang="en-AU" dirty="0" smtClean="0"/>
              <a:t>The origin of the disciples’ belief in His resurrection</a:t>
            </a:r>
            <a:endParaRPr lang="en-A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 Lines of evidence for appearances</a:t>
            </a:r>
            <a:endParaRPr lang="en-AU" dirty="0"/>
          </a:p>
        </p:txBody>
      </p:sp>
      <p:sp>
        <p:nvSpPr>
          <p:cNvPr id="3" name="Content Placeholder 2"/>
          <p:cNvSpPr>
            <a:spLocks noGrp="1"/>
          </p:cNvSpPr>
          <p:nvPr>
            <p:ph idx="1"/>
          </p:nvPr>
        </p:nvSpPr>
        <p:spPr/>
        <p:txBody>
          <a:bodyPr/>
          <a:lstStyle/>
          <a:p>
            <a:pPr marL="514350" indent="-514350">
              <a:buFont typeface="+mj-lt"/>
              <a:buAutoNum type="arabicPeriod"/>
            </a:pPr>
            <a:r>
              <a:rPr lang="en-AU" dirty="0" smtClean="0"/>
              <a:t>Paul’s list of eyewitnesses</a:t>
            </a:r>
          </a:p>
          <a:p>
            <a:pPr marL="514350" indent="-514350">
              <a:buFont typeface="+mj-lt"/>
              <a:buAutoNum type="arabicPeriod"/>
            </a:pPr>
            <a:r>
              <a:rPr lang="en-AU" dirty="0" smtClean="0"/>
              <a:t>Independent gospel accounts</a:t>
            </a:r>
          </a:p>
          <a:p>
            <a:pPr marL="514350" indent="-514350">
              <a:buFont typeface="+mj-lt"/>
              <a:buAutoNum type="arabicPeriod"/>
            </a:pPr>
            <a:r>
              <a:rPr lang="en-AU" dirty="0" smtClean="0"/>
              <a:t>The bodily nature of the appearances</a:t>
            </a:r>
            <a:endParaRPr lang="en-A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752"/>
            <a:ext cx="8229600" cy="792088"/>
          </a:xfrm>
        </p:spPr>
        <p:txBody>
          <a:bodyPr>
            <a:normAutofit/>
          </a:bodyPr>
          <a:lstStyle/>
          <a:p>
            <a:r>
              <a:rPr lang="en-AU" dirty="0" smtClean="0"/>
              <a:t>Paul’s List</a:t>
            </a:r>
            <a:endParaRPr lang="en-AU" dirty="0"/>
          </a:p>
        </p:txBody>
      </p:sp>
      <p:sp>
        <p:nvSpPr>
          <p:cNvPr id="3" name="Content Placeholder 2"/>
          <p:cNvSpPr>
            <a:spLocks noGrp="1"/>
          </p:cNvSpPr>
          <p:nvPr>
            <p:ph idx="1"/>
          </p:nvPr>
        </p:nvSpPr>
        <p:spPr>
          <a:xfrm>
            <a:off x="0" y="1916832"/>
            <a:ext cx="9144000" cy="4209331"/>
          </a:xfrm>
        </p:spPr>
        <p:txBody>
          <a:bodyPr/>
          <a:lstStyle/>
          <a:p>
            <a:r>
              <a:rPr lang="en-AU" sz="2400" dirty="0" smtClean="0"/>
              <a:t>For what I received I passed on to you as of first importance: that Christ died for our sins according to the Scriptures, that he was buried, that he was raised on the third day according to the Scriptures, and that he appeared to </a:t>
            </a:r>
            <a:r>
              <a:rPr lang="en-AU" sz="2400" b="1" dirty="0" smtClean="0"/>
              <a:t>Peter</a:t>
            </a:r>
            <a:r>
              <a:rPr lang="en-AU" sz="2400" dirty="0" smtClean="0"/>
              <a:t>, and then to the </a:t>
            </a:r>
            <a:r>
              <a:rPr lang="en-AU" sz="2400" b="1" dirty="0" smtClean="0"/>
              <a:t>Twelve</a:t>
            </a:r>
            <a:r>
              <a:rPr lang="en-AU" sz="2400" dirty="0" smtClean="0"/>
              <a:t>. After that, he appeared to more than </a:t>
            </a:r>
            <a:r>
              <a:rPr lang="en-AU" sz="2400" b="1" dirty="0" smtClean="0"/>
              <a:t>five hundred </a:t>
            </a:r>
            <a:r>
              <a:rPr lang="en-AU" sz="2400" dirty="0" smtClean="0"/>
              <a:t>of the brothers at the same time, most of whom are still living, though some have fallen asleep. Then he appeared to </a:t>
            </a:r>
            <a:r>
              <a:rPr lang="en-AU" sz="2400" b="1" dirty="0" smtClean="0"/>
              <a:t>James</a:t>
            </a:r>
            <a:r>
              <a:rPr lang="en-AU" sz="2400" dirty="0" smtClean="0"/>
              <a:t>, then to </a:t>
            </a:r>
            <a:r>
              <a:rPr lang="en-AU" sz="2400" b="1" dirty="0" smtClean="0"/>
              <a:t>all the apostles</a:t>
            </a:r>
            <a:r>
              <a:rPr lang="en-AU" sz="2400" dirty="0" smtClean="0"/>
              <a:t>, and last of all he appeared to </a:t>
            </a:r>
            <a:r>
              <a:rPr lang="en-AU" sz="2400" b="1" dirty="0" smtClean="0"/>
              <a:t>me</a:t>
            </a:r>
            <a:r>
              <a:rPr lang="en-AU" sz="2400" dirty="0" smtClean="0"/>
              <a:t> also, as to one abnormally born. (1 </a:t>
            </a:r>
            <a:r>
              <a:rPr lang="en-AU" sz="2400" dirty="0" err="1" smtClean="0"/>
              <a:t>Cor</a:t>
            </a:r>
            <a:r>
              <a:rPr lang="en-AU" sz="2400" dirty="0" smtClean="0"/>
              <a:t> 15: 3-8)</a:t>
            </a:r>
          </a:p>
          <a:p>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752"/>
            <a:ext cx="8229600" cy="792088"/>
          </a:xfrm>
        </p:spPr>
        <p:txBody>
          <a:bodyPr/>
          <a:lstStyle/>
          <a:p>
            <a:r>
              <a:rPr lang="en-AU" dirty="0" smtClean="0"/>
              <a:t>The Issue</a:t>
            </a:r>
            <a:endParaRPr lang="en-AU" dirty="0"/>
          </a:p>
        </p:txBody>
      </p:sp>
      <p:sp>
        <p:nvSpPr>
          <p:cNvPr id="3" name="Content Placeholder 2"/>
          <p:cNvSpPr>
            <a:spLocks noGrp="1"/>
          </p:cNvSpPr>
          <p:nvPr>
            <p:ph idx="1"/>
          </p:nvPr>
        </p:nvSpPr>
        <p:spPr>
          <a:xfrm>
            <a:off x="457200" y="1988840"/>
            <a:ext cx="8229600" cy="4392488"/>
          </a:xfrm>
        </p:spPr>
        <p:txBody>
          <a:bodyPr/>
          <a:lstStyle/>
          <a:p>
            <a:r>
              <a:rPr lang="en-US" dirty="0" smtClean="0"/>
              <a:t>Christianity stands or falls on the actual physical resurrection of Christ</a:t>
            </a:r>
          </a:p>
          <a:p>
            <a:r>
              <a:rPr lang="en-AU" dirty="0" smtClean="0"/>
              <a:t>If Christ was not raised from the dead then our faith is futile</a:t>
            </a:r>
          </a:p>
          <a:p>
            <a:r>
              <a:rPr lang="en-AU" dirty="0" smtClean="0"/>
              <a:t>How can we know whether Christ rose? </a:t>
            </a:r>
          </a:p>
          <a:p>
            <a:r>
              <a:rPr lang="en-AU" dirty="0" smtClean="0"/>
              <a:t>Is it just a matter of blind faith? </a:t>
            </a:r>
          </a:p>
          <a:p>
            <a:r>
              <a:rPr lang="en-AU" dirty="0" smtClean="0"/>
              <a:t>Can the testimony of the New Testament documents be taken seriously?</a:t>
            </a:r>
          </a:p>
          <a:p>
            <a:r>
              <a:rPr lang="en-AU" dirty="0" smtClean="0"/>
              <a:t>Is there good evidence? </a:t>
            </a:r>
            <a:endParaRPr lang="en-A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Features of Paul’s list</a:t>
            </a:r>
            <a:endParaRPr lang="en-AU" dirty="0"/>
          </a:p>
        </p:txBody>
      </p:sp>
      <p:sp>
        <p:nvSpPr>
          <p:cNvPr id="3" name="Content Placeholder 2"/>
          <p:cNvSpPr>
            <a:spLocks noGrp="1"/>
          </p:cNvSpPr>
          <p:nvPr>
            <p:ph idx="1"/>
          </p:nvPr>
        </p:nvSpPr>
        <p:spPr/>
        <p:txBody>
          <a:bodyPr/>
          <a:lstStyle/>
          <a:p>
            <a:r>
              <a:rPr lang="en-AU" dirty="0" smtClean="0"/>
              <a:t>Indisputably authentic letter</a:t>
            </a:r>
          </a:p>
          <a:p>
            <a:r>
              <a:rPr lang="en-AU" dirty="0" smtClean="0"/>
              <a:t>Paul personally acquainted with first disciples</a:t>
            </a:r>
          </a:p>
          <a:p>
            <a:r>
              <a:rPr lang="en-AU" dirty="0" smtClean="0"/>
              <a:t>Reports they saw Jesus alive after death</a:t>
            </a:r>
          </a:p>
          <a:p>
            <a:r>
              <a:rPr lang="en-AU" dirty="0" smtClean="0"/>
              <a:t>He also saw an appearance of Jesus</a:t>
            </a:r>
            <a:endParaRPr lang="en-A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Paul’s List of eyewitnesses</a:t>
            </a:r>
            <a:endParaRPr lang="en-AU" dirty="0"/>
          </a:p>
        </p:txBody>
      </p:sp>
      <p:sp>
        <p:nvSpPr>
          <p:cNvPr id="3" name="Content Placeholder 2"/>
          <p:cNvSpPr>
            <a:spLocks noGrp="1"/>
          </p:cNvSpPr>
          <p:nvPr>
            <p:ph idx="1"/>
          </p:nvPr>
        </p:nvSpPr>
        <p:spPr/>
        <p:txBody>
          <a:bodyPr/>
          <a:lstStyle/>
          <a:p>
            <a:r>
              <a:rPr lang="en-AU" dirty="0" smtClean="0"/>
              <a:t>Peter</a:t>
            </a:r>
          </a:p>
          <a:p>
            <a:r>
              <a:rPr lang="en-AU" dirty="0" smtClean="0"/>
              <a:t>Twelve</a:t>
            </a:r>
          </a:p>
          <a:p>
            <a:r>
              <a:rPr lang="en-AU" dirty="0" smtClean="0"/>
              <a:t>Five hundred brethren</a:t>
            </a:r>
          </a:p>
          <a:p>
            <a:r>
              <a:rPr lang="en-AU" dirty="0" smtClean="0"/>
              <a:t>James</a:t>
            </a:r>
          </a:p>
          <a:p>
            <a:r>
              <a:rPr lang="en-AU" dirty="0" smtClean="0"/>
              <a:t>All the apostles</a:t>
            </a:r>
          </a:p>
          <a:p>
            <a:r>
              <a:rPr lang="en-AU" dirty="0" smtClean="0"/>
              <a:t>Saul of Tarsus (Paul)</a:t>
            </a:r>
            <a:endParaRPr lang="en-A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Appearance to Peter</a:t>
            </a:r>
            <a:endParaRPr lang="en-AU" dirty="0"/>
          </a:p>
        </p:txBody>
      </p:sp>
      <p:sp>
        <p:nvSpPr>
          <p:cNvPr id="3" name="Content Placeholder 2"/>
          <p:cNvSpPr>
            <a:spLocks noGrp="1"/>
          </p:cNvSpPr>
          <p:nvPr>
            <p:ph idx="1"/>
          </p:nvPr>
        </p:nvSpPr>
        <p:spPr>
          <a:xfrm>
            <a:off x="0" y="2590800"/>
            <a:ext cx="9144000" cy="3535363"/>
          </a:xfrm>
        </p:spPr>
        <p:txBody>
          <a:bodyPr/>
          <a:lstStyle/>
          <a:p>
            <a:r>
              <a:rPr lang="en-AU" dirty="0" smtClean="0"/>
              <a:t>No account in gospels</a:t>
            </a:r>
          </a:p>
          <a:p>
            <a:r>
              <a:rPr lang="en-AU" dirty="0" smtClean="0"/>
              <a:t>Paul knew Peter personally (Gal 1:18)</a:t>
            </a:r>
          </a:p>
          <a:p>
            <a:r>
              <a:rPr lang="en-AU" dirty="0" smtClean="0"/>
              <a:t>Appearance mentioned by Luke “The Lord has risen indeed and he has appeared to Simon” (24:34)</a:t>
            </a:r>
            <a:endParaRPr lang="en-A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Appearance to Twelve</a:t>
            </a:r>
            <a:endParaRPr lang="en-AU" dirty="0"/>
          </a:p>
        </p:txBody>
      </p:sp>
      <p:sp>
        <p:nvSpPr>
          <p:cNvPr id="3" name="Content Placeholder 2"/>
          <p:cNvSpPr>
            <a:spLocks noGrp="1"/>
          </p:cNvSpPr>
          <p:nvPr>
            <p:ph idx="1"/>
          </p:nvPr>
        </p:nvSpPr>
        <p:spPr>
          <a:xfrm>
            <a:off x="0" y="2590800"/>
            <a:ext cx="9144000" cy="3535363"/>
          </a:xfrm>
        </p:spPr>
        <p:txBody>
          <a:bodyPr/>
          <a:lstStyle/>
          <a:p>
            <a:r>
              <a:rPr lang="en-AU" dirty="0" smtClean="0"/>
              <a:t>Generic reference to original disciples minus Judas</a:t>
            </a:r>
          </a:p>
          <a:p>
            <a:r>
              <a:rPr lang="en-AU" dirty="0" smtClean="0"/>
              <a:t>Independent accounts in Luke 24:36-42 and John 20:19-20</a:t>
            </a:r>
          </a:p>
          <a:p>
            <a:r>
              <a:rPr lang="en-AU" dirty="0" smtClean="0"/>
              <a:t>“Peace be with you” in both accounts</a:t>
            </a:r>
          </a:p>
          <a:p>
            <a:r>
              <a:rPr lang="en-AU" dirty="0" smtClean="0"/>
              <a:t>Jesus shows wounds before eating</a:t>
            </a:r>
          </a:p>
          <a:p>
            <a:r>
              <a:rPr lang="en-AU" dirty="0" smtClean="0"/>
              <a:t>Jesus raised physically</a:t>
            </a:r>
          </a:p>
          <a:p>
            <a:r>
              <a:rPr lang="en-AU" dirty="0" smtClean="0"/>
              <a:t>Same Jesus who was crucified</a:t>
            </a:r>
            <a:endParaRPr lang="en-A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545232"/>
          </a:xfrm>
        </p:spPr>
        <p:txBody>
          <a:bodyPr>
            <a:normAutofit fontScale="90000"/>
          </a:bodyPr>
          <a:lstStyle/>
          <a:p>
            <a:r>
              <a:rPr lang="en-AU" dirty="0" smtClean="0"/>
              <a:t>Appearance to 500 Brethren</a:t>
            </a:r>
            <a:endParaRPr lang="en-AU" dirty="0"/>
          </a:p>
        </p:txBody>
      </p:sp>
      <p:sp>
        <p:nvSpPr>
          <p:cNvPr id="3" name="Content Placeholder 2"/>
          <p:cNvSpPr>
            <a:spLocks noGrp="1"/>
          </p:cNvSpPr>
          <p:nvPr>
            <p:ph idx="1"/>
          </p:nvPr>
        </p:nvSpPr>
        <p:spPr>
          <a:xfrm>
            <a:off x="0" y="1988840"/>
            <a:ext cx="9144000" cy="4137323"/>
          </a:xfrm>
        </p:spPr>
        <p:txBody>
          <a:bodyPr/>
          <a:lstStyle/>
          <a:p>
            <a:r>
              <a:rPr lang="en-AU" dirty="0" smtClean="0"/>
              <a:t>More than 500 at one time</a:t>
            </a:r>
          </a:p>
          <a:p>
            <a:r>
              <a:rPr lang="en-AU" dirty="0" smtClean="0"/>
              <a:t>Not mentioned elsewhere in NT (sceptical?)</a:t>
            </a:r>
          </a:p>
          <a:p>
            <a:r>
              <a:rPr lang="en-AU" dirty="0" smtClean="0"/>
              <a:t>Paul had personal contact</a:t>
            </a:r>
          </a:p>
          <a:p>
            <a:r>
              <a:rPr lang="en-AU" dirty="0" smtClean="0"/>
              <a:t>Some had died and rest were still alive</a:t>
            </a:r>
          </a:p>
          <a:p>
            <a:r>
              <a:rPr lang="en-AU" dirty="0" smtClean="0"/>
              <a:t>Inference is that witnesses can be questioned</a:t>
            </a:r>
          </a:p>
          <a:p>
            <a:r>
              <a:rPr lang="en-AU" dirty="0" smtClean="0"/>
              <a:t>Why not mentioned elsewhere?</a:t>
            </a:r>
          </a:p>
          <a:p>
            <a:pPr lvl="1"/>
            <a:r>
              <a:rPr lang="en-AU" dirty="0" smtClean="0"/>
              <a:t>May have taken place in Galilee</a:t>
            </a:r>
          </a:p>
          <a:p>
            <a:pPr lvl="1"/>
            <a:r>
              <a:rPr lang="en-AU" dirty="0" smtClean="0"/>
              <a:t>May correspond to Matt 28:16-18 (great commission)</a:t>
            </a:r>
            <a:endParaRPr lang="en-A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92088"/>
          </a:xfrm>
        </p:spPr>
        <p:txBody>
          <a:bodyPr/>
          <a:lstStyle/>
          <a:p>
            <a:r>
              <a:rPr lang="en-AU" dirty="0" smtClean="0"/>
              <a:t>Appearance to James</a:t>
            </a:r>
            <a:endParaRPr lang="en-AU" dirty="0"/>
          </a:p>
        </p:txBody>
      </p:sp>
      <p:sp>
        <p:nvSpPr>
          <p:cNvPr id="3" name="Content Placeholder 2"/>
          <p:cNvSpPr>
            <a:spLocks noGrp="1"/>
          </p:cNvSpPr>
          <p:nvPr>
            <p:ph idx="1"/>
          </p:nvPr>
        </p:nvSpPr>
        <p:spPr>
          <a:xfrm>
            <a:off x="0" y="1484784"/>
            <a:ext cx="9144000" cy="5373216"/>
          </a:xfrm>
        </p:spPr>
        <p:txBody>
          <a:bodyPr/>
          <a:lstStyle/>
          <a:p>
            <a:r>
              <a:rPr lang="en-AU" sz="2400" dirty="0" smtClean="0"/>
              <a:t>James was Jesus’ brother</a:t>
            </a:r>
          </a:p>
          <a:p>
            <a:r>
              <a:rPr lang="en-AU" sz="2400" dirty="0" smtClean="0"/>
              <a:t>Before Easter</a:t>
            </a:r>
          </a:p>
          <a:p>
            <a:pPr lvl="1"/>
            <a:r>
              <a:rPr lang="en-AU" sz="2000" dirty="0" smtClean="0"/>
              <a:t>Brothers previously did not believe Jesus was Messiah</a:t>
            </a:r>
          </a:p>
          <a:p>
            <a:pPr lvl="1"/>
            <a:r>
              <a:rPr lang="en-AU" sz="2000" dirty="0" smtClean="0"/>
              <a:t>Criteria of embarrassment (Mark 3:21, 31-35)</a:t>
            </a:r>
          </a:p>
          <a:p>
            <a:r>
              <a:rPr lang="en-AU" sz="2400" dirty="0" smtClean="0"/>
              <a:t>After Easter</a:t>
            </a:r>
          </a:p>
          <a:p>
            <a:pPr lvl="1"/>
            <a:r>
              <a:rPr lang="en-AU" sz="2000" dirty="0" smtClean="0"/>
              <a:t>Brothers in upper room (Acts 1:14)</a:t>
            </a:r>
          </a:p>
          <a:p>
            <a:pPr lvl="1"/>
            <a:r>
              <a:rPr lang="en-AU" sz="2000" dirty="0" smtClean="0"/>
              <a:t>James was leader in Jerusalem church</a:t>
            </a:r>
          </a:p>
          <a:p>
            <a:pPr lvl="1"/>
            <a:r>
              <a:rPr lang="en-AU" sz="2000" dirty="0" smtClean="0"/>
              <a:t>Paul met with James (Gal 1:19) in 36 AD</a:t>
            </a:r>
          </a:p>
          <a:p>
            <a:pPr lvl="1"/>
            <a:r>
              <a:rPr lang="en-AU" sz="2000" dirty="0" smtClean="0"/>
              <a:t>James part of 3 pillars (Gal 2:9) with Peter and John</a:t>
            </a:r>
          </a:p>
          <a:p>
            <a:pPr lvl="1"/>
            <a:r>
              <a:rPr lang="en-AU" sz="2000" dirty="0" smtClean="0"/>
              <a:t>James martyrdom reported by Josephus (A 20:200)</a:t>
            </a:r>
          </a:p>
          <a:p>
            <a:pPr lvl="1"/>
            <a:r>
              <a:rPr lang="en-AU" sz="2000" dirty="0" smtClean="0"/>
              <a:t>Jesus’ other brothers were preachers (1 </a:t>
            </a:r>
            <a:r>
              <a:rPr lang="en-AU" sz="2000" dirty="0" err="1" smtClean="0"/>
              <a:t>Cor</a:t>
            </a:r>
            <a:r>
              <a:rPr lang="en-AU" sz="2000" dirty="0" smtClean="0"/>
              <a:t> 9:5)</a:t>
            </a:r>
          </a:p>
          <a:p>
            <a:r>
              <a:rPr lang="en-AU" sz="2400" dirty="0" smtClean="0"/>
              <a:t>Who would believe in a brother? Best explained by an appearance</a:t>
            </a:r>
            <a:endParaRPr lang="en-AU"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8229600" cy="792088"/>
          </a:xfrm>
        </p:spPr>
        <p:txBody>
          <a:bodyPr/>
          <a:lstStyle/>
          <a:p>
            <a:r>
              <a:rPr lang="en-AU" dirty="0" smtClean="0"/>
              <a:t>Appearance to all the Apostles</a:t>
            </a:r>
            <a:endParaRPr lang="en-AU" dirty="0"/>
          </a:p>
        </p:txBody>
      </p:sp>
      <p:sp>
        <p:nvSpPr>
          <p:cNvPr id="3" name="Content Placeholder 2"/>
          <p:cNvSpPr>
            <a:spLocks noGrp="1"/>
          </p:cNvSpPr>
          <p:nvPr>
            <p:ph idx="1"/>
          </p:nvPr>
        </p:nvSpPr>
        <p:spPr>
          <a:xfrm>
            <a:off x="0" y="2060848"/>
            <a:ext cx="9144000" cy="4065315"/>
          </a:xfrm>
        </p:spPr>
        <p:txBody>
          <a:bodyPr/>
          <a:lstStyle/>
          <a:p>
            <a:r>
              <a:rPr lang="en-AU" dirty="0" smtClean="0"/>
              <a:t>Wider group than 12</a:t>
            </a:r>
          </a:p>
          <a:p>
            <a:r>
              <a:rPr lang="en-AU" dirty="0" smtClean="0"/>
              <a:t>Such a group existed who were witnesses to resurrection</a:t>
            </a:r>
          </a:p>
          <a:p>
            <a:r>
              <a:rPr lang="en-AU" dirty="0" smtClean="0"/>
              <a:t>“Choose one of the men who have been with us the whole time the Lord went in and out among us, beginning from John’s baptism to the time when Jesus was taken up from us. For one of these must become a witness with us to his resurrection” (Acts 1:21-22)</a:t>
            </a:r>
            <a:endParaRPr lang="en-A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Appearance to Saul</a:t>
            </a:r>
            <a:endParaRPr lang="en-AU" dirty="0"/>
          </a:p>
        </p:txBody>
      </p:sp>
      <p:sp>
        <p:nvSpPr>
          <p:cNvPr id="3" name="Content Placeholder 2"/>
          <p:cNvSpPr>
            <a:spLocks noGrp="1"/>
          </p:cNvSpPr>
          <p:nvPr>
            <p:ph idx="1"/>
          </p:nvPr>
        </p:nvSpPr>
        <p:spPr/>
        <p:txBody>
          <a:bodyPr/>
          <a:lstStyle/>
          <a:p>
            <a:r>
              <a:rPr lang="en-AU" dirty="0" smtClean="0"/>
              <a:t>Recorded 3 times in Acts</a:t>
            </a:r>
          </a:p>
          <a:p>
            <a:r>
              <a:rPr lang="en-AU" dirty="0" smtClean="0"/>
              <a:t>Confirmed in 1 </a:t>
            </a:r>
            <a:r>
              <a:rPr lang="en-AU" dirty="0" err="1" smtClean="0"/>
              <a:t>Cor</a:t>
            </a:r>
            <a:r>
              <a:rPr lang="en-AU" dirty="0" smtClean="0"/>
              <a:t> 9:1 and 15:8</a:t>
            </a:r>
          </a:p>
          <a:p>
            <a:r>
              <a:rPr lang="en-AU" dirty="0" smtClean="0"/>
              <a:t>Saul was Pharisee and persecutor</a:t>
            </a:r>
          </a:p>
          <a:p>
            <a:r>
              <a:rPr lang="en-AU" dirty="0" smtClean="0"/>
              <a:t>Responsible for execution of believers</a:t>
            </a:r>
          </a:p>
          <a:p>
            <a:r>
              <a:rPr lang="en-AU" dirty="0" smtClean="0"/>
              <a:t>Suddenly gave up former way of life</a:t>
            </a:r>
          </a:p>
          <a:p>
            <a:r>
              <a:rPr lang="en-AU" dirty="0" smtClean="0"/>
              <a:t>Suffered persecution and death</a:t>
            </a:r>
          </a:p>
          <a:p>
            <a:r>
              <a:rPr lang="en-AU" dirty="0" smtClean="0"/>
              <a:t>Change based on appearance of Jesus</a:t>
            </a:r>
            <a:endParaRPr lang="en-A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752"/>
            <a:ext cx="8229600" cy="792088"/>
          </a:xfrm>
        </p:spPr>
        <p:txBody>
          <a:bodyPr/>
          <a:lstStyle/>
          <a:p>
            <a:r>
              <a:rPr lang="en-AU" dirty="0" smtClean="0"/>
              <a:t>Independent Gospel Accounts</a:t>
            </a:r>
            <a:endParaRPr lang="en-AU" dirty="0"/>
          </a:p>
        </p:txBody>
      </p:sp>
      <p:sp>
        <p:nvSpPr>
          <p:cNvPr id="3" name="Content Placeholder 2"/>
          <p:cNvSpPr>
            <a:spLocks noGrp="1"/>
          </p:cNvSpPr>
          <p:nvPr>
            <p:ph idx="1"/>
          </p:nvPr>
        </p:nvSpPr>
        <p:spPr>
          <a:xfrm>
            <a:off x="0" y="1988840"/>
            <a:ext cx="9144000" cy="4464496"/>
          </a:xfrm>
        </p:spPr>
        <p:txBody>
          <a:bodyPr/>
          <a:lstStyle/>
          <a:p>
            <a:r>
              <a:rPr lang="en-AU" dirty="0" smtClean="0"/>
              <a:t>Multiple independent gospel accounts of appearances</a:t>
            </a:r>
          </a:p>
          <a:p>
            <a:r>
              <a:rPr lang="en-AU" dirty="0" smtClean="0"/>
              <a:t>Appearance to Peter mentioned by Paul and Luke</a:t>
            </a:r>
          </a:p>
          <a:p>
            <a:r>
              <a:rPr lang="en-AU" dirty="0" smtClean="0"/>
              <a:t>Appearance to 12 mentioned by Paul, Luke and John</a:t>
            </a:r>
          </a:p>
          <a:p>
            <a:r>
              <a:rPr lang="en-AU" dirty="0" smtClean="0"/>
              <a:t>Appearance to women reported by Matthew and John</a:t>
            </a:r>
          </a:p>
          <a:p>
            <a:r>
              <a:rPr lang="en-AU" dirty="0" smtClean="0"/>
              <a:t>Also meets criterion of embarrassment</a:t>
            </a:r>
          </a:p>
          <a:p>
            <a:r>
              <a:rPr lang="en-AU" dirty="0" smtClean="0"/>
              <a:t>Appearance to disciples in Galilee by Matt, Mark &amp; John</a:t>
            </a:r>
          </a:p>
          <a:p>
            <a:r>
              <a:rPr lang="en-AU" dirty="0" smtClean="0"/>
              <a:t>Historically certain that disciples experienced appearances (</a:t>
            </a:r>
            <a:r>
              <a:rPr lang="en-AU" dirty="0" err="1" smtClean="0"/>
              <a:t>Ludemann</a:t>
            </a:r>
            <a:r>
              <a:rPr lang="en-AU" dirty="0" smtClean="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Bodily Nature of Appearances</a:t>
            </a:r>
            <a:endParaRPr lang="en-AU" dirty="0"/>
          </a:p>
        </p:txBody>
      </p:sp>
      <p:sp>
        <p:nvSpPr>
          <p:cNvPr id="3" name="Content Placeholder 2"/>
          <p:cNvSpPr>
            <a:spLocks noGrp="1"/>
          </p:cNvSpPr>
          <p:nvPr>
            <p:ph idx="1"/>
          </p:nvPr>
        </p:nvSpPr>
        <p:spPr/>
        <p:txBody>
          <a:bodyPr/>
          <a:lstStyle/>
          <a:p>
            <a:r>
              <a:rPr lang="en-AU" dirty="0" smtClean="0"/>
              <a:t>Appearances physical or visions?</a:t>
            </a:r>
          </a:p>
          <a:p>
            <a:r>
              <a:rPr lang="en-AU" dirty="0" smtClean="0"/>
              <a:t>Summary:</a:t>
            </a:r>
          </a:p>
          <a:p>
            <a:pPr lvl="1"/>
            <a:r>
              <a:rPr lang="en-AU" dirty="0" smtClean="0"/>
              <a:t>Paul implies physical appearances</a:t>
            </a:r>
          </a:p>
          <a:p>
            <a:pPr lvl="1"/>
            <a:r>
              <a:rPr lang="en-AU" dirty="0" smtClean="0"/>
              <a:t>NT distinguishes between appearance &amp; vision</a:t>
            </a:r>
          </a:p>
          <a:p>
            <a:pPr lvl="1"/>
            <a:r>
              <a:rPr lang="en-AU" dirty="0" smtClean="0"/>
              <a:t>Gospel accounts emphasise appearances were physical</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752"/>
            <a:ext cx="8229600" cy="936104"/>
          </a:xfrm>
        </p:spPr>
        <p:txBody>
          <a:bodyPr/>
          <a:lstStyle/>
          <a:p>
            <a:r>
              <a:rPr lang="en-AU" dirty="0" smtClean="0"/>
              <a:t>Approach</a:t>
            </a:r>
            <a:endParaRPr lang="en-AU" dirty="0"/>
          </a:p>
        </p:txBody>
      </p:sp>
      <p:sp>
        <p:nvSpPr>
          <p:cNvPr id="3" name="Content Placeholder 2"/>
          <p:cNvSpPr>
            <a:spLocks noGrp="1"/>
          </p:cNvSpPr>
          <p:nvPr>
            <p:ph idx="1"/>
          </p:nvPr>
        </p:nvSpPr>
        <p:spPr>
          <a:xfrm>
            <a:off x="0" y="2060848"/>
            <a:ext cx="9144000" cy="4392488"/>
          </a:xfrm>
        </p:spPr>
        <p:txBody>
          <a:bodyPr/>
          <a:lstStyle/>
          <a:p>
            <a:r>
              <a:rPr lang="en-AU" dirty="0" smtClean="0"/>
              <a:t>Won’t treat Bible as authoritative Word of God</a:t>
            </a:r>
          </a:p>
          <a:p>
            <a:r>
              <a:rPr lang="en-AU" dirty="0" smtClean="0"/>
              <a:t>Treat NT documents as written by fallible human beings</a:t>
            </a:r>
          </a:p>
          <a:p>
            <a:r>
              <a:rPr lang="en-AU" strike="sngStrike" dirty="0" smtClean="0"/>
              <a:t>“God said - I believe it - that settles it”</a:t>
            </a:r>
          </a:p>
          <a:p>
            <a:r>
              <a:rPr lang="en-AU" dirty="0" smtClean="0"/>
              <a:t>NT consists of semi independent documents written in the 2</a:t>
            </a:r>
            <a:r>
              <a:rPr lang="en-AU" baseline="30000" dirty="0" smtClean="0"/>
              <a:t>nd</a:t>
            </a:r>
            <a:r>
              <a:rPr lang="en-AU" dirty="0" smtClean="0"/>
              <a:t> half of the 1</a:t>
            </a:r>
            <a:r>
              <a:rPr lang="en-AU" baseline="30000" dirty="0" smtClean="0"/>
              <a:t>st</a:t>
            </a:r>
            <a:r>
              <a:rPr lang="en-AU" dirty="0" smtClean="0"/>
              <a:t> century</a:t>
            </a:r>
          </a:p>
          <a:p>
            <a:r>
              <a:rPr lang="en-AU" dirty="0" smtClean="0"/>
              <a:t>Formed into various collections</a:t>
            </a:r>
          </a:p>
          <a:p>
            <a:r>
              <a:rPr lang="en-AU" dirty="0" smtClean="0"/>
              <a:t>Formal list (canon) defined in 4</a:t>
            </a:r>
            <a:r>
              <a:rPr lang="en-AU" baseline="30000" dirty="0" smtClean="0"/>
              <a:t>th</a:t>
            </a:r>
            <a:r>
              <a:rPr lang="en-AU" dirty="0" smtClean="0"/>
              <a:t> century</a:t>
            </a:r>
          </a:p>
          <a:p>
            <a:r>
              <a:rPr lang="en-AU" dirty="0" smtClean="0"/>
              <a:t>They were not originally written as a coordinated set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Paul’s description of resurrection body</a:t>
            </a:r>
            <a:endParaRPr lang="en-AU" dirty="0"/>
          </a:p>
        </p:txBody>
      </p:sp>
      <p:sp>
        <p:nvSpPr>
          <p:cNvPr id="4" name="Text Placeholder 3"/>
          <p:cNvSpPr>
            <a:spLocks noGrp="1"/>
          </p:cNvSpPr>
          <p:nvPr>
            <p:ph type="body" idx="1"/>
          </p:nvPr>
        </p:nvSpPr>
        <p:spPr/>
        <p:txBody>
          <a:bodyPr/>
          <a:lstStyle/>
          <a:p>
            <a:r>
              <a:rPr lang="en-AU" dirty="0" smtClean="0"/>
              <a:t>Summary</a:t>
            </a:r>
            <a:endParaRPr lang="en-AU" dirty="0"/>
          </a:p>
        </p:txBody>
      </p:sp>
      <p:sp>
        <p:nvSpPr>
          <p:cNvPr id="5" name="Content Placeholder 4"/>
          <p:cNvSpPr>
            <a:spLocks noGrp="1"/>
          </p:cNvSpPr>
          <p:nvPr>
            <p:ph sz="half" idx="2"/>
          </p:nvPr>
        </p:nvSpPr>
        <p:spPr>
          <a:xfrm>
            <a:off x="0" y="2819399"/>
            <a:ext cx="4497388" cy="3306763"/>
          </a:xfrm>
        </p:spPr>
        <p:txBody>
          <a:bodyPr/>
          <a:lstStyle/>
          <a:p>
            <a:r>
              <a:rPr lang="en-AU" dirty="0" smtClean="0"/>
              <a:t>Paul does not teach only immortality of soul</a:t>
            </a:r>
          </a:p>
          <a:p>
            <a:r>
              <a:rPr lang="en-AU" dirty="0" smtClean="0"/>
              <a:t>Teaches resurrection of body</a:t>
            </a:r>
          </a:p>
          <a:p>
            <a:r>
              <a:rPr lang="en-AU" dirty="0" smtClean="0"/>
              <a:t>Natural/spiritual does not mean physical/immaterial</a:t>
            </a:r>
          </a:p>
          <a:p>
            <a:r>
              <a:rPr lang="en-AU" dirty="0" smtClean="0"/>
              <a:t>It is orientation towards flesh/spirit</a:t>
            </a:r>
            <a:endParaRPr lang="en-AU" dirty="0"/>
          </a:p>
        </p:txBody>
      </p:sp>
      <p:sp>
        <p:nvSpPr>
          <p:cNvPr id="6" name="Text Placeholder 5"/>
          <p:cNvSpPr>
            <a:spLocks noGrp="1"/>
          </p:cNvSpPr>
          <p:nvPr>
            <p:ph type="body" sz="quarter" idx="3"/>
          </p:nvPr>
        </p:nvSpPr>
        <p:spPr/>
        <p:txBody>
          <a:bodyPr/>
          <a:lstStyle/>
          <a:p>
            <a:r>
              <a:rPr lang="en-AU" dirty="0" smtClean="0"/>
              <a:t>Comparison (1 </a:t>
            </a:r>
            <a:r>
              <a:rPr lang="en-AU" dirty="0" err="1" smtClean="0"/>
              <a:t>Cor</a:t>
            </a:r>
            <a:r>
              <a:rPr lang="en-AU" dirty="0" smtClean="0"/>
              <a:t> 15)</a:t>
            </a:r>
            <a:endParaRPr lang="en-AU" dirty="0"/>
          </a:p>
        </p:txBody>
      </p:sp>
      <p:graphicFrame>
        <p:nvGraphicFramePr>
          <p:cNvPr id="8" name="Content Placeholder 7"/>
          <p:cNvGraphicFramePr>
            <a:graphicFrameLocks noGrp="1"/>
          </p:cNvGraphicFramePr>
          <p:nvPr>
            <p:ph sz="quarter" idx="4"/>
          </p:nvPr>
        </p:nvGraphicFramePr>
        <p:xfrm>
          <a:off x="4645025" y="2819400"/>
          <a:ext cx="4041776" cy="1854200"/>
        </p:xfrm>
        <a:graphic>
          <a:graphicData uri="http://schemas.openxmlformats.org/drawingml/2006/table">
            <a:tbl>
              <a:tblPr firstRow="1" bandRow="1">
                <a:tableStyleId>{5C22544A-7EE6-4342-B048-85BDC9FD1C3A}</a:tableStyleId>
              </a:tblPr>
              <a:tblGrid>
                <a:gridCol w="2020888"/>
                <a:gridCol w="2020888"/>
              </a:tblGrid>
              <a:tr h="370840">
                <a:tc>
                  <a:txBody>
                    <a:bodyPr/>
                    <a:lstStyle/>
                    <a:p>
                      <a:r>
                        <a:rPr lang="en-AU" dirty="0" smtClean="0"/>
                        <a:t>Earthly Body</a:t>
                      </a:r>
                      <a:endParaRPr lang="en-AU" dirty="0"/>
                    </a:p>
                  </a:txBody>
                  <a:tcPr/>
                </a:tc>
                <a:tc>
                  <a:txBody>
                    <a:bodyPr/>
                    <a:lstStyle/>
                    <a:p>
                      <a:r>
                        <a:rPr lang="en-AU" dirty="0" smtClean="0"/>
                        <a:t>Resurrection Body</a:t>
                      </a:r>
                      <a:endParaRPr lang="en-AU" dirty="0"/>
                    </a:p>
                  </a:txBody>
                  <a:tcPr/>
                </a:tc>
              </a:tr>
              <a:tr h="370840">
                <a:tc>
                  <a:txBody>
                    <a:bodyPr/>
                    <a:lstStyle/>
                    <a:p>
                      <a:r>
                        <a:rPr lang="en-AU" dirty="0" smtClean="0"/>
                        <a:t>Mortal</a:t>
                      </a:r>
                      <a:endParaRPr lang="en-AU" dirty="0"/>
                    </a:p>
                  </a:txBody>
                  <a:tcPr/>
                </a:tc>
                <a:tc>
                  <a:txBody>
                    <a:bodyPr/>
                    <a:lstStyle/>
                    <a:p>
                      <a:r>
                        <a:rPr lang="en-AU" dirty="0" smtClean="0"/>
                        <a:t>Immortal</a:t>
                      </a:r>
                      <a:endParaRPr lang="en-AU" dirty="0"/>
                    </a:p>
                  </a:txBody>
                  <a:tcPr/>
                </a:tc>
              </a:tr>
              <a:tr h="370840">
                <a:tc>
                  <a:txBody>
                    <a:bodyPr/>
                    <a:lstStyle/>
                    <a:p>
                      <a:r>
                        <a:rPr lang="en-AU" dirty="0" smtClean="0"/>
                        <a:t>Dishonourable</a:t>
                      </a:r>
                      <a:endParaRPr lang="en-AU" dirty="0"/>
                    </a:p>
                  </a:txBody>
                  <a:tcPr/>
                </a:tc>
                <a:tc>
                  <a:txBody>
                    <a:bodyPr/>
                    <a:lstStyle/>
                    <a:p>
                      <a:r>
                        <a:rPr lang="en-AU" dirty="0" smtClean="0"/>
                        <a:t>Glorious</a:t>
                      </a:r>
                      <a:endParaRPr lang="en-AU" dirty="0"/>
                    </a:p>
                  </a:txBody>
                  <a:tcPr/>
                </a:tc>
              </a:tr>
              <a:tr h="370840">
                <a:tc>
                  <a:txBody>
                    <a:bodyPr/>
                    <a:lstStyle/>
                    <a:p>
                      <a:r>
                        <a:rPr lang="en-AU" dirty="0" smtClean="0"/>
                        <a:t>Weak</a:t>
                      </a:r>
                      <a:endParaRPr lang="en-AU" dirty="0"/>
                    </a:p>
                  </a:txBody>
                  <a:tcPr/>
                </a:tc>
                <a:tc>
                  <a:txBody>
                    <a:bodyPr/>
                    <a:lstStyle/>
                    <a:p>
                      <a:r>
                        <a:rPr lang="en-AU" dirty="0" smtClean="0"/>
                        <a:t>Powerful</a:t>
                      </a:r>
                      <a:endParaRPr lang="en-AU" dirty="0"/>
                    </a:p>
                  </a:txBody>
                  <a:tcPr/>
                </a:tc>
              </a:tr>
              <a:tr h="370840">
                <a:tc>
                  <a:txBody>
                    <a:bodyPr/>
                    <a:lstStyle/>
                    <a:p>
                      <a:r>
                        <a:rPr lang="en-AU" dirty="0" smtClean="0"/>
                        <a:t>Natural</a:t>
                      </a:r>
                      <a:endParaRPr lang="en-AU" dirty="0"/>
                    </a:p>
                  </a:txBody>
                  <a:tcPr/>
                </a:tc>
                <a:tc>
                  <a:txBody>
                    <a:bodyPr/>
                    <a:lstStyle/>
                    <a:p>
                      <a:r>
                        <a:rPr lang="en-AU" dirty="0" smtClean="0"/>
                        <a:t>Spiritual</a:t>
                      </a:r>
                      <a:endParaRPr lang="en-AU" dirty="0"/>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1371600"/>
            <a:ext cx="9144000" cy="1143000"/>
          </a:xfrm>
        </p:spPr>
        <p:txBody>
          <a:bodyPr>
            <a:normAutofit fontScale="90000"/>
          </a:bodyPr>
          <a:lstStyle/>
          <a:p>
            <a:r>
              <a:rPr lang="en-AU" dirty="0" smtClean="0"/>
              <a:t>NT distinguishes between appearance &amp; vision</a:t>
            </a:r>
            <a:endParaRPr lang="en-AU" dirty="0"/>
          </a:p>
        </p:txBody>
      </p:sp>
      <p:sp>
        <p:nvSpPr>
          <p:cNvPr id="8" name="Content Placeholder 7"/>
          <p:cNvSpPr>
            <a:spLocks noGrp="1"/>
          </p:cNvSpPr>
          <p:nvPr>
            <p:ph idx="1"/>
          </p:nvPr>
        </p:nvSpPr>
        <p:spPr/>
        <p:txBody>
          <a:bodyPr/>
          <a:lstStyle/>
          <a:p>
            <a:r>
              <a:rPr lang="en-AU" dirty="0" smtClean="0"/>
              <a:t>Appearance is external and physical</a:t>
            </a:r>
          </a:p>
          <a:p>
            <a:r>
              <a:rPr lang="en-AU" dirty="0" smtClean="0"/>
              <a:t>Vision occurs in mind</a:t>
            </a:r>
          </a:p>
          <a:p>
            <a:r>
              <a:rPr lang="en-AU" dirty="0" smtClean="0"/>
              <a:t>Appearances over 40 days</a:t>
            </a:r>
          </a:p>
          <a:p>
            <a:r>
              <a:rPr lang="en-AU" dirty="0" smtClean="0"/>
              <a:t>Visions thereafter (except Saul)</a:t>
            </a:r>
          </a:p>
          <a:p>
            <a:r>
              <a:rPr lang="en-AU" dirty="0" smtClean="0"/>
              <a:t>Stephen’s experience was vision (Acts 7)</a:t>
            </a:r>
            <a:endParaRPr lang="en-A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r>
              <a:rPr lang="en-AU" dirty="0" smtClean="0"/>
              <a:t>Gospel accounts emphasise appearances were physical</a:t>
            </a:r>
            <a:endParaRPr lang="en-AU" dirty="0"/>
          </a:p>
        </p:txBody>
      </p:sp>
      <p:sp>
        <p:nvSpPr>
          <p:cNvPr id="3" name="Content Placeholder 2"/>
          <p:cNvSpPr>
            <a:spLocks noGrp="1"/>
          </p:cNvSpPr>
          <p:nvPr>
            <p:ph idx="1"/>
          </p:nvPr>
        </p:nvSpPr>
        <p:spPr>
          <a:xfrm>
            <a:off x="0" y="2590800"/>
            <a:ext cx="8686800" cy="3535363"/>
          </a:xfrm>
        </p:spPr>
        <p:txBody>
          <a:bodyPr/>
          <a:lstStyle/>
          <a:p>
            <a:r>
              <a:rPr lang="en-AU" dirty="0" smtClean="0"/>
              <a:t>All gospel resurrection appearances were physical</a:t>
            </a:r>
          </a:p>
          <a:p>
            <a:r>
              <a:rPr lang="en-AU" dirty="0" smtClean="0"/>
              <a:t>No trace of non-physical appearances</a:t>
            </a:r>
          </a:p>
          <a:p>
            <a:r>
              <a:rPr lang="en-AU" dirty="0" smtClean="0"/>
              <a:t>Criteria of dissimilarity</a:t>
            </a:r>
          </a:p>
          <a:p>
            <a:pPr lvl="1"/>
            <a:r>
              <a:rPr lang="en-AU" dirty="0" smtClean="0"/>
              <a:t>Greeks believed in immortality of soul</a:t>
            </a:r>
          </a:p>
          <a:p>
            <a:pPr lvl="1"/>
            <a:r>
              <a:rPr lang="en-AU" dirty="0" smtClean="0"/>
              <a:t>Jews believed in final resurrection</a:t>
            </a:r>
            <a:endParaRPr lang="en-A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Evidence</a:t>
            </a:r>
            <a:endParaRPr lang="en-AU" dirty="0"/>
          </a:p>
        </p:txBody>
      </p:sp>
      <p:sp>
        <p:nvSpPr>
          <p:cNvPr id="3" name="Content Placeholder 2"/>
          <p:cNvSpPr>
            <a:spLocks noGrp="1"/>
          </p:cNvSpPr>
          <p:nvPr>
            <p:ph idx="1"/>
          </p:nvPr>
        </p:nvSpPr>
        <p:spPr/>
        <p:txBody>
          <a:bodyPr/>
          <a:lstStyle/>
          <a:p>
            <a:r>
              <a:rPr lang="en-AU" dirty="0" smtClean="0"/>
              <a:t>Jesus’ empty tomb</a:t>
            </a:r>
          </a:p>
          <a:p>
            <a:r>
              <a:rPr lang="en-AU" dirty="0" smtClean="0"/>
              <a:t>Jesus’ appearances alive after his death</a:t>
            </a:r>
          </a:p>
          <a:p>
            <a:r>
              <a:rPr lang="en-AU" b="1" dirty="0" smtClean="0"/>
              <a:t>The origin of the disciples’ belief in His resurrection</a:t>
            </a:r>
            <a:endParaRPr lang="en-AU"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1600"/>
            <a:ext cx="9144000" cy="1143000"/>
          </a:xfrm>
        </p:spPr>
        <p:txBody>
          <a:bodyPr>
            <a:normAutofit fontScale="90000"/>
          </a:bodyPr>
          <a:lstStyle/>
          <a:p>
            <a:r>
              <a:rPr lang="en-AU" dirty="0" smtClean="0"/>
              <a:t>Origin of the disciples’ belief in His resurrection</a:t>
            </a:r>
            <a:endParaRPr lang="en-AU" dirty="0"/>
          </a:p>
        </p:txBody>
      </p:sp>
      <p:sp>
        <p:nvSpPr>
          <p:cNvPr id="3" name="Content Placeholder 2"/>
          <p:cNvSpPr>
            <a:spLocks noGrp="1"/>
          </p:cNvSpPr>
          <p:nvPr>
            <p:ph idx="1"/>
          </p:nvPr>
        </p:nvSpPr>
        <p:spPr/>
        <p:txBody>
          <a:bodyPr/>
          <a:lstStyle/>
          <a:p>
            <a:r>
              <a:rPr lang="en-AU" dirty="0" smtClean="0"/>
              <a:t>What caused the movement to begin?</a:t>
            </a:r>
          </a:p>
          <a:p>
            <a:r>
              <a:rPr lang="en-AU" dirty="0" smtClean="0"/>
              <a:t>Based on belief that God raised Jesus</a:t>
            </a:r>
          </a:p>
          <a:p>
            <a:r>
              <a:rPr lang="en-AU" dirty="0" smtClean="0"/>
              <a:t>Crucifixion was a disaster for Messiah</a:t>
            </a:r>
          </a:p>
          <a:p>
            <a:r>
              <a:rPr lang="en-AU" dirty="0" smtClean="0"/>
              <a:t>Validation of Jesus as Messiah was based on resurrection</a:t>
            </a:r>
            <a:endParaRPr lang="en-A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Summary of Evidence</a:t>
            </a:r>
            <a:endParaRPr lang="en-AU" dirty="0"/>
          </a:p>
        </p:txBody>
      </p:sp>
      <p:sp>
        <p:nvSpPr>
          <p:cNvPr id="3" name="Content Placeholder 2"/>
          <p:cNvSpPr>
            <a:spLocks noGrp="1"/>
          </p:cNvSpPr>
          <p:nvPr>
            <p:ph idx="1"/>
          </p:nvPr>
        </p:nvSpPr>
        <p:spPr/>
        <p:txBody>
          <a:bodyPr/>
          <a:lstStyle/>
          <a:p>
            <a:r>
              <a:rPr lang="en-AU" dirty="0" smtClean="0"/>
              <a:t>Tomb was empty on Sunday morning</a:t>
            </a:r>
          </a:p>
          <a:p>
            <a:r>
              <a:rPr lang="en-AU" dirty="0" smtClean="0"/>
              <a:t>The disciples believed they saw physical appearances of Jesus</a:t>
            </a:r>
          </a:p>
          <a:p>
            <a:r>
              <a:rPr lang="en-AU" dirty="0" smtClean="0"/>
              <a:t>The origin of early church was based on belief in resurrection</a:t>
            </a:r>
          </a:p>
          <a:p>
            <a:r>
              <a:rPr lang="en-AU" dirty="0" smtClean="0"/>
              <a:t>Wide consensus with NT criticism</a:t>
            </a:r>
          </a:p>
          <a:p>
            <a:r>
              <a:rPr lang="en-AU" dirty="0" smtClean="0"/>
              <a:t>How are these facts best explained?</a:t>
            </a:r>
            <a:endParaRPr lang="en-A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Explaining the Evidence</a:t>
            </a:r>
            <a:endParaRPr lang="en-AU" dirty="0"/>
          </a:p>
        </p:txBody>
      </p:sp>
      <p:sp>
        <p:nvSpPr>
          <p:cNvPr id="3" name="Content Placeholder 2"/>
          <p:cNvSpPr>
            <a:spLocks noGrp="1"/>
          </p:cNvSpPr>
          <p:nvPr>
            <p:ph idx="1"/>
          </p:nvPr>
        </p:nvSpPr>
        <p:spPr/>
        <p:txBody>
          <a:bodyPr/>
          <a:lstStyle/>
          <a:p>
            <a:r>
              <a:rPr lang="en-AU" dirty="0" smtClean="0"/>
              <a:t>Criteria for Comparing Hypotheses</a:t>
            </a:r>
          </a:p>
          <a:p>
            <a:r>
              <a:rPr lang="en-AU" dirty="0" smtClean="0"/>
              <a:t>Hypotheses:</a:t>
            </a:r>
          </a:p>
          <a:p>
            <a:pPr lvl="1"/>
            <a:r>
              <a:rPr lang="en-AU" dirty="0" smtClean="0"/>
              <a:t>Conspiracy</a:t>
            </a:r>
          </a:p>
          <a:p>
            <a:pPr lvl="1"/>
            <a:r>
              <a:rPr lang="en-AU" dirty="0" smtClean="0"/>
              <a:t>Apparent death</a:t>
            </a:r>
          </a:p>
          <a:p>
            <a:pPr lvl="1"/>
            <a:r>
              <a:rPr lang="en-AU" dirty="0" smtClean="0"/>
              <a:t>Displaced body</a:t>
            </a:r>
          </a:p>
          <a:p>
            <a:pPr lvl="1"/>
            <a:r>
              <a:rPr lang="en-AU" dirty="0" smtClean="0"/>
              <a:t>Hallucination</a:t>
            </a:r>
          </a:p>
          <a:p>
            <a:pPr lvl="1"/>
            <a:r>
              <a:rPr lang="en-AU" dirty="0" smtClean="0"/>
              <a:t>Resurrection</a:t>
            </a:r>
            <a:endParaRPr lang="en-A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752"/>
            <a:ext cx="8229600" cy="720080"/>
          </a:xfrm>
        </p:spPr>
        <p:txBody>
          <a:bodyPr/>
          <a:lstStyle/>
          <a:p>
            <a:r>
              <a:rPr lang="en-AU" dirty="0" smtClean="0"/>
              <a:t>Comparing Hypotheses</a:t>
            </a:r>
            <a:endParaRPr lang="en-AU" dirty="0"/>
          </a:p>
        </p:txBody>
      </p:sp>
      <p:sp>
        <p:nvSpPr>
          <p:cNvPr id="3" name="Content Placeholder 2"/>
          <p:cNvSpPr>
            <a:spLocks noGrp="1"/>
          </p:cNvSpPr>
          <p:nvPr>
            <p:ph idx="1"/>
          </p:nvPr>
        </p:nvSpPr>
        <p:spPr>
          <a:xfrm>
            <a:off x="0" y="1988840"/>
            <a:ext cx="9144000" cy="4137323"/>
          </a:xfrm>
        </p:spPr>
        <p:txBody>
          <a:bodyPr/>
          <a:lstStyle/>
          <a:p>
            <a:pPr marL="514350" indent="-514350"/>
            <a:r>
              <a:rPr lang="en-AU" dirty="0" smtClean="0"/>
              <a:t>These are some criteria that historians use for comparing hypotheses:</a:t>
            </a:r>
          </a:p>
          <a:p>
            <a:pPr marL="914400" lvl="1" indent="-514350">
              <a:buFont typeface="+mj-lt"/>
              <a:buAutoNum type="arabicPeriod"/>
            </a:pPr>
            <a:r>
              <a:rPr lang="en-AU" dirty="0" smtClean="0"/>
              <a:t>Explanatory scope – explain more evidence</a:t>
            </a:r>
          </a:p>
          <a:p>
            <a:pPr marL="914400" lvl="1" indent="-514350">
              <a:buFont typeface="+mj-lt"/>
              <a:buAutoNum type="arabicPeriod"/>
            </a:pPr>
            <a:r>
              <a:rPr lang="en-AU" dirty="0" smtClean="0"/>
              <a:t>Explanatory power – make evidence more probable</a:t>
            </a:r>
          </a:p>
          <a:p>
            <a:pPr marL="914400" lvl="1" indent="-514350">
              <a:buFont typeface="+mj-lt"/>
              <a:buAutoNum type="arabicPeriod"/>
            </a:pPr>
            <a:r>
              <a:rPr lang="en-AU" dirty="0" smtClean="0"/>
              <a:t>Plausibility – fit background beliefs</a:t>
            </a:r>
          </a:p>
          <a:p>
            <a:pPr marL="914400" lvl="1" indent="-514350">
              <a:buFont typeface="+mj-lt"/>
              <a:buAutoNum type="arabicPeriod"/>
            </a:pPr>
            <a:r>
              <a:rPr lang="en-AU" dirty="0" smtClean="0"/>
              <a:t>Less contrived – less need for additional unsupported beliefs</a:t>
            </a:r>
          </a:p>
          <a:p>
            <a:pPr marL="914400" lvl="1" indent="-514350">
              <a:buFont typeface="+mj-lt"/>
              <a:buAutoNum type="arabicPeriod"/>
            </a:pPr>
            <a:r>
              <a:rPr lang="en-AU" dirty="0" smtClean="0"/>
              <a:t>Disconfirmed by fewer expected beliefs –doesn’t conflict with accepted beliefs</a:t>
            </a:r>
          </a:p>
          <a:p>
            <a:pPr marL="914400" lvl="1" indent="-514350">
              <a:buFont typeface="+mj-lt"/>
              <a:buAutoNum type="arabicPeriod"/>
            </a:pPr>
            <a:r>
              <a:rPr lang="en-AU" dirty="0" smtClean="0"/>
              <a:t>Meets conditions 1-5 better than other hypotheses</a:t>
            </a:r>
          </a:p>
          <a:p>
            <a:endParaRPr lang="en-A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Conspiracy Hypothesis</a:t>
            </a:r>
            <a:endParaRPr lang="en-AU" dirty="0"/>
          </a:p>
        </p:txBody>
      </p:sp>
      <p:sp>
        <p:nvSpPr>
          <p:cNvPr id="3" name="Content Placeholder 2"/>
          <p:cNvSpPr>
            <a:spLocks noGrp="1"/>
          </p:cNvSpPr>
          <p:nvPr>
            <p:ph idx="1"/>
          </p:nvPr>
        </p:nvSpPr>
        <p:spPr/>
        <p:txBody>
          <a:bodyPr/>
          <a:lstStyle/>
          <a:p>
            <a:r>
              <a:rPr lang="en-AU" dirty="0" smtClean="0"/>
              <a:t>What is it?</a:t>
            </a:r>
          </a:p>
          <a:p>
            <a:pPr lvl="1"/>
            <a:r>
              <a:rPr lang="en-AU" dirty="0" smtClean="0"/>
              <a:t>Disciples stole body</a:t>
            </a:r>
          </a:p>
          <a:p>
            <a:pPr lvl="1"/>
            <a:r>
              <a:rPr lang="en-AU" dirty="0" smtClean="0"/>
              <a:t>Lied about his appearances</a:t>
            </a:r>
          </a:p>
          <a:p>
            <a:pPr lvl="1"/>
            <a:r>
              <a:rPr lang="en-AU" dirty="0" smtClean="0"/>
              <a:t>Faked resurrection</a:t>
            </a:r>
          </a:p>
          <a:p>
            <a:r>
              <a:rPr lang="en-AU" dirty="0" smtClean="0"/>
              <a:t>Favoured by European deists during Enlightenment</a:t>
            </a:r>
            <a:endParaRPr lang="en-A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Conspiracy</a:t>
            </a:r>
            <a:endParaRPr lang="en-AU" dirty="0"/>
          </a:p>
        </p:txBody>
      </p:sp>
      <p:sp>
        <p:nvSpPr>
          <p:cNvPr id="3" name="Content Placeholder 2"/>
          <p:cNvSpPr>
            <a:spLocks noGrp="1"/>
          </p:cNvSpPr>
          <p:nvPr>
            <p:ph idx="1"/>
          </p:nvPr>
        </p:nvSpPr>
        <p:spPr/>
        <p:txBody>
          <a:bodyPr/>
          <a:lstStyle/>
          <a:p>
            <a:r>
              <a:rPr lang="en-AU" dirty="0" smtClean="0"/>
              <a:t>Explanatory scope - Ok</a:t>
            </a:r>
          </a:p>
          <a:p>
            <a:pPr lvl="1"/>
            <a:r>
              <a:rPr lang="en-AU" dirty="0" smtClean="0"/>
              <a:t>Empty tomb – disciples stole body</a:t>
            </a:r>
          </a:p>
          <a:p>
            <a:pPr lvl="1"/>
            <a:r>
              <a:rPr lang="en-AU" dirty="0" smtClean="0"/>
              <a:t>Appearances – they lied</a:t>
            </a:r>
          </a:p>
          <a:p>
            <a:pPr lvl="1"/>
            <a:r>
              <a:rPr lang="en-AU" dirty="0" smtClean="0"/>
              <a:t>Origin of belief – they lied</a:t>
            </a:r>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Which NT books?</a:t>
            </a:r>
            <a:endParaRPr lang="en-AU" dirty="0"/>
          </a:p>
        </p:txBody>
      </p:sp>
      <p:sp>
        <p:nvSpPr>
          <p:cNvPr id="3" name="Content Placeholder 2"/>
          <p:cNvSpPr>
            <a:spLocks noGrp="1"/>
          </p:cNvSpPr>
          <p:nvPr>
            <p:ph idx="1"/>
          </p:nvPr>
        </p:nvSpPr>
        <p:spPr/>
        <p:txBody>
          <a:bodyPr/>
          <a:lstStyle/>
          <a:p>
            <a:r>
              <a:rPr lang="en-AU" dirty="0" smtClean="0"/>
              <a:t>Mainly:</a:t>
            </a:r>
          </a:p>
          <a:p>
            <a:pPr lvl="1"/>
            <a:r>
              <a:rPr lang="en-AU" dirty="0" smtClean="0"/>
              <a:t>4 gospels : Matthew, Mark, Luke and John</a:t>
            </a:r>
          </a:p>
          <a:p>
            <a:pPr lvl="1"/>
            <a:r>
              <a:rPr lang="en-AU" dirty="0" smtClean="0"/>
              <a:t>Acts</a:t>
            </a:r>
          </a:p>
          <a:p>
            <a:pPr lvl="1"/>
            <a:r>
              <a:rPr lang="en-AU" dirty="0" smtClean="0"/>
              <a:t>1 Corinthians and Galatians</a:t>
            </a:r>
          </a:p>
          <a:p>
            <a:pPr lvl="2"/>
            <a:r>
              <a:rPr lang="en-AU" dirty="0" smtClean="0"/>
              <a:t>Universally regarded as genuine</a:t>
            </a:r>
          </a:p>
          <a:p>
            <a:pPr lvl="2"/>
            <a:r>
              <a:rPr lang="en-AU" dirty="0" smtClean="0"/>
              <a:t>Written early</a:t>
            </a:r>
          </a:p>
          <a:p>
            <a:pPr lvl="2"/>
            <a:r>
              <a:rPr lang="en-AU" dirty="0" smtClean="0"/>
              <a:t>Contain critical biographical information about Paul</a:t>
            </a:r>
          </a:p>
          <a:p>
            <a:pPr lvl="2"/>
            <a:r>
              <a:rPr lang="en-AU" dirty="0" smtClean="0"/>
              <a:t>Contain very early creedal statements (</a:t>
            </a:r>
            <a:r>
              <a:rPr lang="en-AU" dirty="0" err="1" smtClean="0"/>
              <a:t>Cor</a:t>
            </a:r>
            <a:r>
              <a:rPr lang="en-AU" dirty="0" smtClean="0"/>
              <a:t>)</a:t>
            </a:r>
          </a:p>
          <a:p>
            <a:pPr lvl="1"/>
            <a:endParaRPr lang="en-A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752"/>
            <a:ext cx="8229600" cy="576064"/>
          </a:xfrm>
        </p:spPr>
        <p:txBody>
          <a:bodyPr>
            <a:normAutofit fontScale="90000"/>
          </a:bodyPr>
          <a:lstStyle/>
          <a:p>
            <a:r>
              <a:rPr lang="en-AU" dirty="0" smtClean="0"/>
              <a:t>Conspiracy</a:t>
            </a:r>
            <a:endParaRPr lang="en-AU" dirty="0"/>
          </a:p>
        </p:txBody>
      </p:sp>
      <p:sp>
        <p:nvSpPr>
          <p:cNvPr id="3" name="Content Placeholder 2"/>
          <p:cNvSpPr>
            <a:spLocks noGrp="1"/>
          </p:cNvSpPr>
          <p:nvPr>
            <p:ph idx="1"/>
          </p:nvPr>
        </p:nvSpPr>
        <p:spPr>
          <a:xfrm>
            <a:off x="179512" y="1844824"/>
            <a:ext cx="8964488" cy="4281339"/>
          </a:xfrm>
        </p:spPr>
        <p:txBody>
          <a:bodyPr/>
          <a:lstStyle/>
          <a:p>
            <a:r>
              <a:rPr lang="en-AU" dirty="0" smtClean="0"/>
              <a:t>Explanatory Power</a:t>
            </a:r>
          </a:p>
          <a:p>
            <a:pPr lvl="1"/>
            <a:r>
              <a:rPr lang="en-AU" dirty="0" smtClean="0"/>
              <a:t>Why invent story that women discovered empty tomb?</a:t>
            </a:r>
          </a:p>
          <a:p>
            <a:pPr lvl="1"/>
            <a:r>
              <a:rPr lang="en-AU" dirty="0" smtClean="0"/>
              <a:t>Where are proof texts and fulfilled prophecy?</a:t>
            </a:r>
          </a:p>
          <a:p>
            <a:pPr lvl="1"/>
            <a:r>
              <a:rPr lang="en-AU" dirty="0" smtClean="0"/>
              <a:t>Why isn’t resurrection witnessed and described?</a:t>
            </a:r>
          </a:p>
          <a:p>
            <a:pPr lvl="1"/>
            <a:r>
              <a:rPr lang="en-AU" dirty="0" smtClean="0"/>
              <a:t>Matthew’s guard story too late – body already gone (compare gospel of Peter)</a:t>
            </a:r>
          </a:p>
          <a:p>
            <a:pPr lvl="1"/>
            <a:r>
              <a:rPr lang="en-AU" dirty="0" smtClean="0"/>
              <a:t>No dazzling and glorious appearances</a:t>
            </a:r>
          </a:p>
          <a:p>
            <a:pPr lvl="1"/>
            <a:r>
              <a:rPr lang="en-AU" dirty="0" smtClean="0"/>
              <a:t>Why no appearances to Jewish leaders to demonise them?</a:t>
            </a:r>
          </a:p>
          <a:p>
            <a:pPr lvl="1"/>
            <a:r>
              <a:rPr lang="en-AU" dirty="0" smtClean="0"/>
              <a:t>Why die for something you know isn’t true?</a:t>
            </a:r>
            <a:endParaRPr lang="en-A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Conspiracy</a:t>
            </a:r>
            <a:endParaRPr lang="en-AU" dirty="0"/>
          </a:p>
        </p:txBody>
      </p:sp>
      <p:sp>
        <p:nvSpPr>
          <p:cNvPr id="3" name="Content Placeholder 2"/>
          <p:cNvSpPr>
            <a:spLocks noGrp="1"/>
          </p:cNvSpPr>
          <p:nvPr>
            <p:ph idx="1"/>
          </p:nvPr>
        </p:nvSpPr>
        <p:spPr/>
        <p:txBody>
          <a:bodyPr/>
          <a:lstStyle/>
          <a:p>
            <a:r>
              <a:rPr lang="en-AU" dirty="0" smtClean="0"/>
              <a:t>Plausibility</a:t>
            </a:r>
          </a:p>
          <a:p>
            <a:pPr lvl="1"/>
            <a:r>
              <a:rPr lang="en-AU" dirty="0" smtClean="0"/>
              <a:t>Complexity of maintaining conspiracy</a:t>
            </a:r>
          </a:p>
          <a:p>
            <a:pPr lvl="1"/>
            <a:r>
              <a:rPr lang="en-AU" dirty="0" smtClean="0"/>
              <a:t>Psychological state of disciples</a:t>
            </a:r>
          </a:p>
          <a:p>
            <a:pPr lvl="1"/>
            <a:r>
              <a:rPr lang="en-AU" dirty="0" smtClean="0"/>
              <a:t>Anachronistic to suppose that disciples created a hoax</a:t>
            </a:r>
          </a:p>
          <a:p>
            <a:pPr lvl="1"/>
            <a:r>
              <a:rPr lang="en-AU" dirty="0" smtClean="0"/>
              <a:t>No expectation of crucified Messiah</a:t>
            </a:r>
          </a:p>
          <a:p>
            <a:pPr lvl="1"/>
            <a:endParaRPr lang="en-A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Influence of pagan mythology</a:t>
            </a:r>
            <a:endParaRPr lang="en-AU" dirty="0"/>
          </a:p>
        </p:txBody>
      </p:sp>
      <p:sp>
        <p:nvSpPr>
          <p:cNvPr id="3" name="Content Placeholder 2"/>
          <p:cNvSpPr>
            <a:spLocks noGrp="1"/>
          </p:cNvSpPr>
          <p:nvPr>
            <p:ph idx="1"/>
          </p:nvPr>
        </p:nvSpPr>
        <p:spPr>
          <a:xfrm>
            <a:off x="0" y="2590800"/>
            <a:ext cx="9144000" cy="3535363"/>
          </a:xfrm>
        </p:spPr>
        <p:txBody>
          <a:bodyPr/>
          <a:lstStyle/>
          <a:p>
            <a:r>
              <a:rPr lang="en-AU" dirty="0" smtClean="0"/>
              <a:t>In early 20</a:t>
            </a:r>
            <a:r>
              <a:rPr lang="en-AU" baseline="30000" dirty="0" smtClean="0"/>
              <a:t>th</a:t>
            </a:r>
            <a:r>
              <a:rPr lang="en-AU" dirty="0" smtClean="0"/>
              <a:t> century scholars collected parallels to Christian beliefs in pagan religions, including resurrection</a:t>
            </a:r>
          </a:p>
          <a:p>
            <a:r>
              <a:rPr lang="en-AU" dirty="0" smtClean="0"/>
              <a:t>Collapsed for 2 reasons</a:t>
            </a:r>
          </a:p>
          <a:p>
            <a:pPr lvl="1"/>
            <a:r>
              <a:rPr lang="en-AU" dirty="0" smtClean="0"/>
              <a:t>Parallels are false</a:t>
            </a:r>
          </a:p>
          <a:p>
            <a:pPr lvl="1"/>
            <a:r>
              <a:rPr lang="en-AU" dirty="0" smtClean="0"/>
              <a:t>No causal connection with disciples resurrection belief</a:t>
            </a:r>
            <a:endParaRPr lang="en-A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617240"/>
          </a:xfrm>
        </p:spPr>
        <p:txBody>
          <a:bodyPr>
            <a:normAutofit fontScale="90000"/>
          </a:bodyPr>
          <a:lstStyle/>
          <a:p>
            <a:r>
              <a:rPr lang="en-AU" dirty="0" smtClean="0"/>
              <a:t>Parallels are false</a:t>
            </a:r>
            <a:endParaRPr lang="en-AU" dirty="0"/>
          </a:p>
        </p:txBody>
      </p:sp>
      <p:sp>
        <p:nvSpPr>
          <p:cNvPr id="3" name="Content Placeholder 2"/>
          <p:cNvSpPr>
            <a:spLocks noGrp="1"/>
          </p:cNvSpPr>
          <p:nvPr>
            <p:ph idx="1"/>
          </p:nvPr>
        </p:nvSpPr>
        <p:spPr>
          <a:xfrm>
            <a:off x="0" y="2060848"/>
            <a:ext cx="8686800" cy="4065315"/>
          </a:xfrm>
        </p:spPr>
        <p:txBody>
          <a:bodyPr/>
          <a:lstStyle/>
          <a:p>
            <a:r>
              <a:rPr lang="en-AU" dirty="0" smtClean="0"/>
              <a:t>World was fruit basket of beliefs – easy to find supposed parallels</a:t>
            </a:r>
          </a:p>
          <a:p>
            <a:r>
              <a:rPr lang="en-AU" dirty="0" smtClean="0"/>
              <a:t>Parallels were of different order</a:t>
            </a:r>
          </a:p>
          <a:p>
            <a:pPr lvl="1"/>
            <a:r>
              <a:rPr lang="en-AU" dirty="0" smtClean="0"/>
              <a:t>Assumption into heaven (Hercules, Romulus)</a:t>
            </a:r>
          </a:p>
          <a:p>
            <a:pPr lvl="1"/>
            <a:r>
              <a:rPr lang="en-AU" dirty="0" smtClean="0"/>
              <a:t>Disappearance (Apollonius, Empedocles)</a:t>
            </a:r>
          </a:p>
          <a:p>
            <a:pPr lvl="1"/>
            <a:r>
              <a:rPr lang="en-AU" dirty="0" smtClean="0"/>
              <a:t>Seasonal symbols (Tammuz, Osiris, Adonis)</a:t>
            </a:r>
          </a:p>
          <a:p>
            <a:pPr lvl="1"/>
            <a:r>
              <a:rPr lang="en-AU" dirty="0" smtClean="0"/>
              <a:t>Emperor worship (Julius Caesar, Augustus)</a:t>
            </a:r>
          </a:p>
          <a:p>
            <a:r>
              <a:rPr lang="en-AU" dirty="0" smtClean="0"/>
              <a:t>Wrong interpretive framework for 1</a:t>
            </a:r>
            <a:r>
              <a:rPr lang="en-AU" baseline="30000" dirty="0" smtClean="0"/>
              <a:t>st</a:t>
            </a:r>
            <a:r>
              <a:rPr lang="en-AU" dirty="0" smtClean="0"/>
              <a:t> century Jews</a:t>
            </a:r>
            <a:endParaRPr lang="en-A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 causal connection</a:t>
            </a:r>
            <a:endParaRPr lang="en-AU" dirty="0"/>
          </a:p>
        </p:txBody>
      </p:sp>
      <p:sp>
        <p:nvSpPr>
          <p:cNvPr id="3" name="Content Placeholder 2"/>
          <p:cNvSpPr>
            <a:spLocks noGrp="1"/>
          </p:cNvSpPr>
          <p:nvPr>
            <p:ph idx="1"/>
          </p:nvPr>
        </p:nvSpPr>
        <p:spPr/>
        <p:txBody>
          <a:bodyPr/>
          <a:lstStyle/>
          <a:p>
            <a:r>
              <a:rPr lang="en-AU" dirty="0" smtClean="0"/>
              <a:t>Paganism was abhorrent to Jews</a:t>
            </a:r>
          </a:p>
          <a:p>
            <a:r>
              <a:rPr lang="en-AU" dirty="0" smtClean="0"/>
              <a:t>Highly unlikely that resurrection could be derived from these beliefs</a:t>
            </a:r>
            <a:endParaRPr lang="en-A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Jewish Influences?</a:t>
            </a:r>
            <a:endParaRPr lang="en-AU" dirty="0"/>
          </a:p>
        </p:txBody>
      </p:sp>
      <p:sp>
        <p:nvSpPr>
          <p:cNvPr id="3" name="Content Placeholder 2"/>
          <p:cNvSpPr>
            <a:spLocks noGrp="1"/>
          </p:cNvSpPr>
          <p:nvPr>
            <p:ph idx="1"/>
          </p:nvPr>
        </p:nvSpPr>
        <p:spPr>
          <a:xfrm>
            <a:off x="0" y="2590800"/>
            <a:ext cx="9144000" cy="3535363"/>
          </a:xfrm>
        </p:spPr>
        <p:txBody>
          <a:bodyPr/>
          <a:lstStyle/>
          <a:p>
            <a:r>
              <a:rPr lang="en-AU" dirty="0" smtClean="0"/>
              <a:t>Jewish resurrection was expected at end of world</a:t>
            </a:r>
          </a:p>
          <a:p>
            <a:r>
              <a:rPr lang="en-AU" dirty="0" smtClean="0"/>
              <a:t>Disciples misinterpreted Jesus’ resurrection predictions</a:t>
            </a:r>
          </a:p>
          <a:p>
            <a:r>
              <a:rPr lang="en-AU" dirty="0" smtClean="0"/>
              <a:t>Jewish resurrection was for all the righteous</a:t>
            </a:r>
          </a:p>
          <a:p>
            <a:r>
              <a:rPr lang="en-AU" dirty="0" smtClean="0"/>
              <a:t>No belief in Messiah’s resurrection</a:t>
            </a:r>
          </a:p>
          <a:p>
            <a:r>
              <a:rPr lang="en-AU" dirty="0" smtClean="0"/>
              <a:t>No other Messianic movements included resurrection</a:t>
            </a:r>
            <a:endParaRPr lang="en-A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Less Contrived</a:t>
            </a:r>
            <a:endParaRPr lang="en-AU" dirty="0"/>
          </a:p>
        </p:txBody>
      </p:sp>
      <p:sp>
        <p:nvSpPr>
          <p:cNvPr id="3" name="Content Placeholder 2"/>
          <p:cNvSpPr>
            <a:spLocks noGrp="1"/>
          </p:cNvSpPr>
          <p:nvPr>
            <p:ph idx="1"/>
          </p:nvPr>
        </p:nvSpPr>
        <p:spPr/>
        <p:txBody>
          <a:bodyPr/>
          <a:lstStyle/>
          <a:p>
            <a:r>
              <a:rPr lang="en-AU" dirty="0" smtClean="0"/>
              <a:t>Postulates motives for which there is no evidence</a:t>
            </a:r>
          </a:p>
          <a:p>
            <a:r>
              <a:rPr lang="en-AU" dirty="0" smtClean="0"/>
              <a:t>Moral character of disciples was defective</a:t>
            </a:r>
          </a:p>
          <a:p>
            <a:r>
              <a:rPr lang="en-AU" dirty="0" smtClean="0"/>
              <a:t>Hypotheses have to be multiplied to object to evidence, e.g., the 500 and women at tomb</a:t>
            </a:r>
            <a:endParaRPr lang="en-A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Disconfirmed be fewer accepted beliefs</a:t>
            </a:r>
            <a:endParaRPr lang="en-AU" dirty="0"/>
          </a:p>
        </p:txBody>
      </p:sp>
      <p:sp>
        <p:nvSpPr>
          <p:cNvPr id="3" name="Content Placeholder 2"/>
          <p:cNvSpPr>
            <a:spLocks noGrp="1"/>
          </p:cNvSpPr>
          <p:nvPr>
            <p:ph idx="1"/>
          </p:nvPr>
        </p:nvSpPr>
        <p:spPr/>
        <p:txBody>
          <a:bodyPr/>
          <a:lstStyle/>
          <a:p>
            <a:r>
              <a:rPr lang="en-AU" dirty="0" smtClean="0"/>
              <a:t>Conspiracies are unstable and unravel</a:t>
            </a:r>
          </a:p>
          <a:p>
            <a:r>
              <a:rPr lang="en-AU" dirty="0" smtClean="0"/>
              <a:t>Disciples seem sincere</a:t>
            </a:r>
          </a:p>
          <a:p>
            <a:r>
              <a:rPr lang="en-AU" dirty="0" smtClean="0"/>
              <a:t>Does not match Messianic expectations etc</a:t>
            </a:r>
            <a:endParaRPr lang="en-A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Exceeds other hypotheses for 1-5</a:t>
            </a:r>
            <a:endParaRPr lang="en-AU" dirty="0"/>
          </a:p>
        </p:txBody>
      </p:sp>
      <p:sp>
        <p:nvSpPr>
          <p:cNvPr id="3" name="Content Placeholder 2"/>
          <p:cNvSpPr>
            <a:spLocks noGrp="1"/>
          </p:cNvSpPr>
          <p:nvPr>
            <p:ph idx="1"/>
          </p:nvPr>
        </p:nvSpPr>
        <p:spPr/>
        <p:txBody>
          <a:bodyPr/>
          <a:lstStyle/>
          <a:p>
            <a:r>
              <a:rPr lang="en-AU" dirty="0" smtClean="0"/>
              <a:t>Hallucination theory is taken more seriously</a:t>
            </a:r>
          </a:p>
          <a:p>
            <a:r>
              <a:rPr lang="en-AU" dirty="0" smtClean="0"/>
              <a:t>No scholar would defend conspiracy today</a:t>
            </a:r>
            <a:endParaRPr lang="en-A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Apparent Death Hypothesis</a:t>
            </a:r>
            <a:endParaRPr lang="en-AU" dirty="0"/>
          </a:p>
        </p:txBody>
      </p:sp>
      <p:sp>
        <p:nvSpPr>
          <p:cNvPr id="3" name="Content Placeholder 2"/>
          <p:cNvSpPr>
            <a:spLocks noGrp="1"/>
          </p:cNvSpPr>
          <p:nvPr>
            <p:ph idx="1"/>
          </p:nvPr>
        </p:nvSpPr>
        <p:spPr/>
        <p:txBody>
          <a:bodyPr/>
          <a:lstStyle/>
          <a:p>
            <a:r>
              <a:rPr lang="en-AU" dirty="0" smtClean="0"/>
              <a:t>Jesus was not dead when he was taken down from the cross</a:t>
            </a:r>
          </a:p>
          <a:p>
            <a:r>
              <a:rPr lang="en-AU" dirty="0" smtClean="0"/>
              <a:t>Revived in tomb</a:t>
            </a:r>
          </a:p>
          <a:p>
            <a:r>
              <a:rPr lang="en-AU" dirty="0" smtClean="0"/>
              <a:t>Escaped and convinced disciples he had risen</a:t>
            </a:r>
          </a:p>
          <a:p>
            <a:r>
              <a:rPr lang="en-AU" dirty="0" smtClean="0"/>
              <a:t>Popular theory at beginning of 19</a:t>
            </a:r>
            <a:r>
              <a:rPr lang="en-AU" baseline="30000" dirty="0" smtClean="0"/>
              <a:t>th</a:t>
            </a:r>
            <a:r>
              <a:rPr lang="en-AU" dirty="0" smtClean="0"/>
              <a:t> century</a:t>
            </a:r>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Structure</a:t>
            </a:r>
            <a:endParaRPr lang="en-AU" dirty="0"/>
          </a:p>
        </p:txBody>
      </p:sp>
      <p:sp>
        <p:nvSpPr>
          <p:cNvPr id="3" name="Content Placeholder 2"/>
          <p:cNvSpPr>
            <a:spLocks noGrp="1"/>
          </p:cNvSpPr>
          <p:nvPr>
            <p:ph idx="1"/>
          </p:nvPr>
        </p:nvSpPr>
        <p:spPr/>
        <p:txBody>
          <a:bodyPr/>
          <a:lstStyle/>
          <a:p>
            <a:r>
              <a:rPr lang="en-AU" dirty="0" smtClean="0"/>
              <a:t>What is the evidence?</a:t>
            </a:r>
          </a:p>
          <a:p>
            <a:r>
              <a:rPr lang="en-AU" dirty="0" smtClean="0"/>
              <a:t>Break for Supper</a:t>
            </a:r>
          </a:p>
          <a:p>
            <a:r>
              <a:rPr lang="en-AU" dirty="0" smtClean="0"/>
              <a:t>What is the best explanation of the evidence?</a:t>
            </a:r>
          </a:p>
          <a:p>
            <a:r>
              <a:rPr lang="en-AU" dirty="0" smtClean="0"/>
              <a:t>General Discussion</a:t>
            </a:r>
            <a:endParaRPr lang="en-AU"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Explanatory Scope</a:t>
            </a:r>
            <a:endParaRPr lang="en-AU" dirty="0"/>
          </a:p>
        </p:txBody>
      </p:sp>
      <p:sp>
        <p:nvSpPr>
          <p:cNvPr id="3" name="Content Placeholder 2"/>
          <p:cNvSpPr>
            <a:spLocks noGrp="1"/>
          </p:cNvSpPr>
          <p:nvPr>
            <p:ph idx="1"/>
          </p:nvPr>
        </p:nvSpPr>
        <p:spPr/>
        <p:txBody>
          <a:bodyPr/>
          <a:lstStyle/>
          <a:p>
            <a:r>
              <a:rPr lang="en-AU" dirty="0" smtClean="0"/>
              <a:t>It does explain empty tomb, appearances and origin of disciples belief</a:t>
            </a:r>
            <a:endParaRPr lang="en-A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Explanatory Power</a:t>
            </a:r>
            <a:endParaRPr lang="en-AU" dirty="0"/>
          </a:p>
        </p:txBody>
      </p:sp>
      <p:sp>
        <p:nvSpPr>
          <p:cNvPr id="3" name="Content Placeholder 2"/>
          <p:cNvSpPr>
            <a:spLocks noGrp="1"/>
          </p:cNvSpPr>
          <p:nvPr>
            <p:ph idx="1"/>
          </p:nvPr>
        </p:nvSpPr>
        <p:spPr/>
        <p:txBody>
          <a:bodyPr/>
          <a:lstStyle/>
          <a:p>
            <a:r>
              <a:rPr lang="en-AU" dirty="0" smtClean="0"/>
              <a:t>Some versions suggest this was a conspiracy. Disciples and Jesus conspired to fake his death</a:t>
            </a:r>
          </a:p>
          <a:p>
            <a:r>
              <a:rPr lang="en-AU" dirty="0" smtClean="0"/>
              <a:t>Non-conspiracy version – Jesus just happened to survive</a:t>
            </a:r>
          </a:p>
          <a:p>
            <a:r>
              <a:rPr lang="en-AU" dirty="0" smtClean="0"/>
              <a:t>Guards thought he was dead</a:t>
            </a:r>
          </a:p>
          <a:p>
            <a:r>
              <a:rPr lang="en-AU" dirty="0" smtClean="0"/>
              <a:t>How did he move the stone?</a:t>
            </a:r>
          </a:p>
          <a:p>
            <a:r>
              <a:rPr lang="en-AU" dirty="0" smtClean="0"/>
              <a:t>How could he impress disciples?</a:t>
            </a:r>
            <a:endParaRPr lang="en-A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Plausibility</a:t>
            </a:r>
            <a:endParaRPr lang="en-AU" dirty="0"/>
          </a:p>
        </p:txBody>
      </p:sp>
      <p:sp>
        <p:nvSpPr>
          <p:cNvPr id="3" name="Content Placeholder 2"/>
          <p:cNvSpPr>
            <a:spLocks noGrp="1"/>
          </p:cNvSpPr>
          <p:nvPr>
            <p:ph idx="1"/>
          </p:nvPr>
        </p:nvSpPr>
        <p:spPr>
          <a:xfrm>
            <a:off x="0" y="2590800"/>
            <a:ext cx="9144000" cy="3535363"/>
          </a:xfrm>
        </p:spPr>
        <p:txBody>
          <a:bodyPr/>
          <a:lstStyle/>
          <a:p>
            <a:r>
              <a:rPr lang="en-AU" dirty="0" smtClean="0"/>
              <a:t>Roman soldiers knew when victims were dead</a:t>
            </a:r>
          </a:p>
          <a:p>
            <a:r>
              <a:rPr lang="en-AU" dirty="0" smtClean="0"/>
              <a:t>Executioners could ensure death by spear thrust</a:t>
            </a:r>
          </a:p>
          <a:p>
            <a:r>
              <a:rPr lang="en-AU" dirty="0" smtClean="0"/>
              <a:t>Those removed from crosses generally died anyway</a:t>
            </a:r>
          </a:p>
          <a:p>
            <a:r>
              <a:rPr lang="en-AU" dirty="0" smtClean="0"/>
              <a:t>Jesus’ torture meant he wouldn’t survive cross</a:t>
            </a:r>
          </a:p>
          <a:p>
            <a:r>
              <a:rPr lang="en-AU" dirty="0" smtClean="0"/>
              <a:t>Jesus wouldn’t have been able to support appearances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Less Contrived</a:t>
            </a:r>
            <a:endParaRPr lang="en-AU" dirty="0"/>
          </a:p>
        </p:txBody>
      </p:sp>
      <p:sp>
        <p:nvSpPr>
          <p:cNvPr id="3" name="Content Placeholder 2"/>
          <p:cNvSpPr>
            <a:spLocks noGrp="1"/>
          </p:cNvSpPr>
          <p:nvPr>
            <p:ph idx="1"/>
          </p:nvPr>
        </p:nvSpPr>
        <p:spPr/>
        <p:txBody>
          <a:bodyPr/>
          <a:lstStyle/>
          <a:p>
            <a:r>
              <a:rPr lang="en-AU" dirty="0" smtClean="0"/>
              <a:t>Theory bolster by suggestions of magic potions etc. </a:t>
            </a:r>
          </a:p>
          <a:p>
            <a:r>
              <a:rPr lang="en-AU" dirty="0" smtClean="0"/>
              <a:t>Centurion’s lance thrust was superficial poke or unhistorical detail</a:t>
            </a:r>
            <a:endParaRPr lang="en-AU"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Disconfirmed by few beliefs</a:t>
            </a:r>
            <a:endParaRPr lang="en-AU" dirty="0"/>
          </a:p>
        </p:txBody>
      </p:sp>
      <p:sp>
        <p:nvSpPr>
          <p:cNvPr id="3" name="Content Placeholder 2"/>
          <p:cNvSpPr>
            <a:spLocks noGrp="1"/>
          </p:cNvSpPr>
          <p:nvPr>
            <p:ph idx="1"/>
          </p:nvPr>
        </p:nvSpPr>
        <p:spPr/>
        <p:txBody>
          <a:bodyPr/>
          <a:lstStyle/>
          <a:p>
            <a:r>
              <a:rPr lang="en-AU" dirty="0" smtClean="0"/>
              <a:t>Disconfirmed by medical facts regarding effects of scourging and crucifixion</a:t>
            </a:r>
          </a:p>
          <a:p>
            <a:r>
              <a:rPr lang="en-AU" dirty="0" smtClean="0"/>
              <a:t>Jesus did not continue with disciples after death</a:t>
            </a:r>
            <a:endParaRPr lang="en-AU"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Exceeds other Hypotheses</a:t>
            </a:r>
            <a:endParaRPr lang="en-AU" dirty="0"/>
          </a:p>
        </p:txBody>
      </p:sp>
      <p:sp>
        <p:nvSpPr>
          <p:cNvPr id="3" name="Content Placeholder 2"/>
          <p:cNvSpPr>
            <a:spLocks noGrp="1"/>
          </p:cNvSpPr>
          <p:nvPr>
            <p:ph idx="1"/>
          </p:nvPr>
        </p:nvSpPr>
        <p:spPr/>
        <p:txBody>
          <a:bodyPr/>
          <a:lstStyle/>
          <a:p>
            <a:r>
              <a:rPr lang="en-AU" dirty="0" smtClean="0"/>
              <a:t>Little scholarly support</a:t>
            </a:r>
            <a:endParaRPr lang="en-A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Displaced Body Hypothesis</a:t>
            </a:r>
            <a:endParaRPr lang="en-AU" dirty="0"/>
          </a:p>
        </p:txBody>
      </p:sp>
      <p:sp>
        <p:nvSpPr>
          <p:cNvPr id="3" name="Content Placeholder 2"/>
          <p:cNvSpPr>
            <a:spLocks noGrp="1"/>
          </p:cNvSpPr>
          <p:nvPr>
            <p:ph idx="1"/>
          </p:nvPr>
        </p:nvSpPr>
        <p:spPr/>
        <p:txBody>
          <a:bodyPr/>
          <a:lstStyle/>
          <a:p>
            <a:r>
              <a:rPr lang="en-AU" dirty="0" smtClean="0"/>
              <a:t>Joseph of Arimathea placed body in his tomb temporarily</a:t>
            </a:r>
          </a:p>
          <a:p>
            <a:r>
              <a:rPr lang="en-AU" dirty="0" smtClean="0"/>
              <a:t>Later moved body to criminal graveyard</a:t>
            </a:r>
          </a:p>
          <a:p>
            <a:r>
              <a:rPr lang="en-AU" dirty="0" smtClean="0"/>
              <a:t>Hence disciples discovered empty tomb and inferred resurrection</a:t>
            </a:r>
            <a:endParaRPr lang="en-AU"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Explanatory scope</a:t>
            </a:r>
            <a:endParaRPr lang="en-AU" dirty="0"/>
          </a:p>
        </p:txBody>
      </p:sp>
      <p:sp>
        <p:nvSpPr>
          <p:cNvPr id="3" name="Content Placeholder 2"/>
          <p:cNvSpPr>
            <a:spLocks noGrp="1"/>
          </p:cNvSpPr>
          <p:nvPr>
            <p:ph idx="1"/>
          </p:nvPr>
        </p:nvSpPr>
        <p:spPr/>
        <p:txBody>
          <a:bodyPr/>
          <a:lstStyle/>
          <a:p>
            <a:r>
              <a:rPr lang="en-AU" dirty="0" smtClean="0"/>
              <a:t>Explains empty tomb but not appearances</a:t>
            </a:r>
            <a:endParaRPr lang="en-AU"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Explanatory Power</a:t>
            </a:r>
            <a:endParaRPr lang="en-AU" dirty="0"/>
          </a:p>
        </p:txBody>
      </p:sp>
      <p:sp>
        <p:nvSpPr>
          <p:cNvPr id="3" name="Content Placeholder 2"/>
          <p:cNvSpPr>
            <a:spLocks noGrp="1"/>
          </p:cNvSpPr>
          <p:nvPr>
            <p:ph idx="1"/>
          </p:nvPr>
        </p:nvSpPr>
        <p:spPr/>
        <p:txBody>
          <a:bodyPr/>
          <a:lstStyle/>
          <a:p>
            <a:r>
              <a:rPr lang="en-AU" dirty="0" smtClean="0"/>
              <a:t>Has no explanatory power for appearances or origin of disciples’ belief</a:t>
            </a:r>
          </a:p>
          <a:p>
            <a:r>
              <a:rPr lang="en-AU" dirty="0" smtClean="0"/>
              <a:t>Why didn’t Joseph correct the mistake? Perhaps he died before he had the chance!</a:t>
            </a:r>
          </a:p>
          <a:p>
            <a:r>
              <a:rPr lang="en-AU" dirty="0" smtClean="0"/>
              <a:t>Perhaps body was unidentifiable. </a:t>
            </a:r>
          </a:p>
          <a:p>
            <a:pPr lvl="1"/>
            <a:r>
              <a:rPr lang="en-AU" dirty="0" smtClean="0"/>
              <a:t>Jewish ossuary practices militate against this.</a:t>
            </a:r>
          </a:p>
          <a:p>
            <a:pPr lvl="1"/>
            <a:r>
              <a:rPr lang="en-AU" dirty="0" smtClean="0"/>
              <a:t>Bodies were moved after a year</a:t>
            </a:r>
          </a:p>
          <a:p>
            <a:pPr lvl="1"/>
            <a:r>
              <a:rPr lang="en-AU" dirty="0" smtClean="0"/>
              <a:t>They knew how to identify</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Plausibility</a:t>
            </a:r>
            <a:endParaRPr lang="en-AU" dirty="0"/>
          </a:p>
        </p:txBody>
      </p:sp>
      <p:sp>
        <p:nvSpPr>
          <p:cNvPr id="3" name="Content Placeholder 2"/>
          <p:cNvSpPr>
            <a:spLocks noGrp="1"/>
          </p:cNvSpPr>
          <p:nvPr>
            <p:ph idx="1"/>
          </p:nvPr>
        </p:nvSpPr>
        <p:spPr/>
        <p:txBody>
          <a:bodyPr/>
          <a:lstStyle/>
          <a:p>
            <a:r>
              <a:rPr lang="en-AU" dirty="0" smtClean="0"/>
              <a:t>Criminals’ graveyard was close by. There would have been no need to use family tomb.</a:t>
            </a:r>
          </a:p>
          <a:p>
            <a:r>
              <a:rPr lang="en-AU" dirty="0" smtClean="0"/>
              <a:t>Jewish law did not permit the body to be moved.</a:t>
            </a:r>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Evidence</a:t>
            </a:r>
            <a:endParaRPr lang="en-AU" dirty="0"/>
          </a:p>
        </p:txBody>
      </p:sp>
      <p:sp>
        <p:nvSpPr>
          <p:cNvPr id="3" name="Content Placeholder 2"/>
          <p:cNvSpPr>
            <a:spLocks noGrp="1"/>
          </p:cNvSpPr>
          <p:nvPr>
            <p:ph idx="1"/>
          </p:nvPr>
        </p:nvSpPr>
        <p:spPr/>
        <p:txBody>
          <a:bodyPr/>
          <a:lstStyle/>
          <a:p>
            <a:r>
              <a:rPr lang="en-AU" dirty="0" smtClean="0"/>
              <a:t>Jesus’ empty tomb</a:t>
            </a:r>
          </a:p>
          <a:p>
            <a:r>
              <a:rPr lang="en-AU" dirty="0" smtClean="0"/>
              <a:t>Jesus’ appearances alive after his death</a:t>
            </a:r>
          </a:p>
          <a:p>
            <a:r>
              <a:rPr lang="en-AU" dirty="0" smtClean="0"/>
              <a:t>The origin of the disciples’ belief in His resurrection</a:t>
            </a:r>
            <a:endParaRPr lang="en-AU"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Less Contrived</a:t>
            </a:r>
            <a:endParaRPr lang="en-AU" dirty="0"/>
          </a:p>
        </p:txBody>
      </p:sp>
      <p:sp>
        <p:nvSpPr>
          <p:cNvPr id="3" name="Content Placeholder 2"/>
          <p:cNvSpPr>
            <a:spLocks noGrp="1"/>
          </p:cNvSpPr>
          <p:nvPr>
            <p:ph idx="1"/>
          </p:nvPr>
        </p:nvSpPr>
        <p:spPr/>
        <p:txBody>
          <a:bodyPr/>
          <a:lstStyle/>
          <a:p>
            <a:r>
              <a:rPr lang="en-AU" dirty="0" smtClean="0"/>
              <a:t>Ascribes motives to Joseph for which we have no evidence.</a:t>
            </a:r>
          </a:p>
          <a:p>
            <a:r>
              <a:rPr lang="en-AU" dirty="0" smtClean="0"/>
              <a:t>Joseph's sudden death is contrived.</a:t>
            </a:r>
            <a:endParaRPr lang="en-AU"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Disconfirmed by fewer beliefs</a:t>
            </a:r>
            <a:endParaRPr lang="en-AU" dirty="0"/>
          </a:p>
        </p:txBody>
      </p:sp>
      <p:sp>
        <p:nvSpPr>
          <p:cNvPr id="3" name="Content Placeholder 2"/>
          <p:cNvSpPr>
            <a:spLocks noGrp="1"/>
          </p:cNvSpPr>
          <p:nvPr>
            <p:ph idx="1"/>
          </p:nvPr>
        </p:nvSpPr>
        <p:spPr/>
        <p:txBody>
          <a:bodyPr/>
          <a:lstStyle/>
          <a:p>
            <a:r>
              <a:rPr lang="en-AU" dirty="0" smtClean="0"/>
              <a:t>Disconfirmed by Jewish practices for burying criminals</a:t>
            </a:r>
            <a:endParaRPr lang="en-AU"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Exceeds other hypotheses</a:t>
            </a:r>
            <a:endParaRPr lang="en-AU" dirty="0"/>
          </a:p>
        </p:txBody>
      </p:sp>
      <p:sp>
        <p:nvSpPr>
          <p:cNvPr id="3" name="Content Placeholder 2"/>
          <p:cNvSpPr>
            <a:spLocks noGrp="1"/>
          </p:cNvSpPr>
          <p:nvPr>
            <p:ph idx="1"/>
          </p:nvPr>
        </p:nvSpPr>
        <p:spPr/>
        <p:txBody>
          <a:bodyPr/>
          <a:lstStyle/>
          <a:p>
            <a:r>
              <a:rPr lang="en-AU" dirty="0" smtClean="0"/>
              <a:t>No historian supports this theory</a:t>
            </a:r>
            <a:endParaRPr lang="en-AU"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Hallucination Hypothesis</a:t>
            </a:r>
            <a:endParaRPr lang="en-AU" dirty="0"/>
          </a:p>
        </p:txBody>
      </p:sp>
      <p:sp>
        <p:nvSpPr>
          <p:cNvPr id="3" name="Content Placeholder 2"/>
          <p:cNvSpPr>
            <a:spLocks noGrp="1"/>
          </p:cNvSpPr>
          <p:nvPr>
            <p:ph idx="1"/>
          </p:nvPr>
        </p:nvSpPr>
        <p:spPr>
          <a:xfrm>
            <a:off x="457200" y="2276873"/>
            <a:ext cx="8229600" cy="1656184"/>
          </a:xfrm>
        </p:spPr>
        <p:txBody>
          <a:bodyPr/>
          <a:lstStyle/>
          <a:p>
            <a:r>
              <a:rPr lang="en-AU" dirty="0" smtClean="0"/>
              <a:t>David Strauss (1835) proposed appearances were hallucinations</a:t>
            </a:r>
          </a:p>
          <a:p>
            <a:r>
              <a:rPr lang="en-AU" dirty="0" smtClean="0"/>
              <a:t>Supported today by </a:t>
            </a:r>
            <a:r>
              <a:rPr lang="en-AU" dirty="0" err="1" smtClean="0"/>
              <a:t>Gerd</a:t>
            </a:r>
            <a:r>
              <a:rPr lang="en-AU" dirty="0" smtClean="0"/>
              <a:t> </a:t>
            </a:r>
            <a:r>
              <a:rPr lang="en-AU" dirty="0" err="1" smtClean="0"/>
              <a:t>Ludemann</a:t>
            </a:r>
            <a:endParaRPr lang="en-AU" dirty="0"/>
          </a:p>
        </p:txBody>
      </p:sp>
      <p:pic>
        <p:nvPicPr>
          <p:cNvPr id="4" name="Picture 3" descr="220px-David_Friedrich_Strauss.gif"/>
          <p:cNvPicPr>
            <a:picLocks noChangeAspect="1"/>
          </p:cNvPicPr>
          <p:nvPr/>
        </p:nvPicPr>
        <p:blipFill>
          <a:blip r:embed="rId2" cstate="print"/>
          <a:stretch>
            <a:fillRect/>
          </a:stretch>
        </p:blipFill>
        <p:spPr>
          <a:xfrm>
            <a:off x="683568" y="3861048"/>
            <a:ext cx="2095500" cy="2667000"/>
          </a:xfrm>
          <a:prstGeom prst="rect">
            <a:avLst/>
          </a:prstGeom>
        </p:spPr>
      </p:pic>
      <p:pic>
        <p:nvPicPr>
          <p:cNvPr id="5" name="Picture 4" descr="2009luedemann.jpg"/>
          <p:cNvPicPr>
            <a:picLocks noChangeAspect="1"/>
          </p:cNvPicPr>
          <p:nvPr/>
        </p:nvPicPr>
        <p:blipFill>
          <a:blip r:embed="rId3" cstate="print"/>
          <a:stretch>
            <a:fillRect/>
          </a:stretch>
        </p:blipFill>
        <p:spPr>
          <a:xfrm>
            <a:off x="6228184" y="3861048"/>
            <a:ext cx="1731516" cy="2597274"/>
          </a:xfrm>
          <a:prstGeom prst="rect">
            <a:avLst/>
          </a:prstGeom>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752"/>
            <a:ext cx="8229600" cy="648072"/>
          </a:xfrm>
        </p:spPr>
        <p:txBody>
          <a:bodyPr/>
          <a:lstStyle/>
          <a:p>
            <a:r>
              <a:rPr lang="en-AU" dirty="0" smtClean="0"/>
              <a:t>Explanatory Scope</a:t>
            </a:r>
            <a:endParaRPr lang="en-AU" dirty="0"/>
          </a:p>
        </p:txBody>
      </p:sp>
      <p:sp>
        <p:nvSpPr>
          <p:cNvPr id="3" name="Content Placeholder 2"/>
          <p:cNvSpPr>
            <a:spLocks noGrp="1"/>
          </p:cNvSpPr>
          <p:nvPr>
            <p:ph idx="1"/>
          </p:nvPr>
        </p:nvSpPr>
        <p:spPr>
          <a:xfrm>
            <a:off x="0" y="1844824"/>
            <a:ext cx="9144000" cy="4281339"/>
          </a:xfrm>
        </p:spPr>
        <p:txBody>
          <a:bodyPr/>
          <a:lstStyle/>
          <a:p>
            <a:r>
              <a:rPr lang="en-AU" dirty="0" smtClean="0"/>
              <a:t>Does not explain empty tomb</a:t>
            </a:r>
          </a:p>
          <a:p>
            <a:r>
              <a:rPr lang="en-AU" dirty="0" smtClean="0"/>
              <a:t>Alleged similarities to vision of departed</a:t>
            </a:r>
          </a:p>
          <a:p>
            <a:pPr lvl="1"/>
            <a:r>
              <a:rPr lang="en-AU" dirty="0" smtClean="0"/>
              <a:t>These do not lead to belief in resurrection</a:t>
            </a:r>
          </a:p>
          <a:p>
            <a:pPr lvl="1"/>
            <a:r>
              <a:rPr lang="en-AU" dirty="0" smtClean="0"/>
              <a:t>Belief in afterlife</a:t>
            </a:r>
          </a:p>
          <a:p>
            <a:pPr lvl="1"/>
            <a:r>
              <a:rPr lang="en-AU" dirty="0" smtClean="0"/>
              <a:t>Taken as evidence that they are dead</a:t>
            </a:r>
          </a:p>
          <a:p>
            <a:r>
              <a:rPr lang="en-AU" dirty="0" smtClean="0"/>
              <a:t>Visions and hallucinations would more likely lead to a belief that Jesus was assumed into heaven</a:t>
            </a:r>
          </a:p>
          <a:p>
            <a:r>
              <a:rPr lang="en-AU" dirty="0" smtClean="0"/>
              <a:t>Like Enoch and Elijah</a:t>
            </a:r>
            <a:endParaRPr lang="en-AU"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Explanatory Power</a:t>
            </a:r>
            <a:endParaRPr lang="en-AU" dirty="0"/>
          </a:p>
        </p:txBody>
      </p:sp>
      <p:sp>
        <p:nvSpPr>
          <p:cNvPr id="3" name="Content Placeholder 2"/>
          <p:cNvSpPr>
            <a:spLocks noGrp="1"/>
          </p:cNvSpPr>
          <p:nvPr>
            <p:ph idx="1"/>
          </p:nvPr>
        </p:nvSpPr>
        <p:spPr/>
        <p:txBody>
          <a:bodyPr/>
          <a:lstStyle/>
          <a:p>
            <a:r>
              <a:rPr lang="en-AU" dirty="0" smtClean="0"/>
              <a:t>Maybe Peter &amp; Paul had guilt induced visions</a:t>
            </a:r>
          </a:p>
          <a:p>
            <a:r>
              <a:rPr lang="en-AU" dirty="0" smtClean="0"/>
              <a:t>However, diversity of appearances “bursts the bounds of psychological casebooks”</a:t>
            </a:r>
          </a:p>
          <a:p>
            <a:r>
              <a:rPr lang="en-AU" dirty="0" smtClean="0"/>
              <a:t>Jesus appeared to many people, many times, many locations, many circumstances</a:t>
            </a:r>
          </a:p>
          <a:p>
            <a:r>
              <a:rPr lang="en-AU" dirty="0" smtClean="0"/>
              <a:t>Chain reaction among disciples?</a:t>
            </a:r>
          </a:p>
          <a:p>
            <a:pPr lvl="1"/>
            <a:r>
              <a:rPr lang="en-AU" dirty="0" smtClean="0"/>
              <a:t>James and Paul weren’t in that group</a:t>
            </a:r>
            <a:endParaRPr lang="en-AU"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Plausibility</a:t>
            </a:r>
            <a:endParaRPr lang="en-AU" dirty="0"/>
          </a:p>
        </p:txBody>
      </p:sp>
      <p:sp>
        <p:nvSpPr>
          <p:cNvPr id="3" name="Content Placeholder 2"/>
          <p:cNvSpPr>
            <a:spLocks noGrp="1"/>
          </p:cNvSpPr>
          <p:nvPr>
            <p:ph idx="1"/>
          </p:nvPr>
        </p:nvSpPr>
        <p:spPr/>
        <p:txBody>
          <a:bodyPr/>
          <a:lstStyle/>
          <a:p>
            <a:r>
              <a:rPr lang="en-AU" dirty="0" err="1" smtClean="0"/>
              <a:t>Ludemann</a:t>
            </a:r>
            <a:r>
              <a:rPr lang="en-AU" dirty="0" smtClean="0"/>
              <a:t> suggests Peter and Paul had guilt induced hallucinations. However:</a:t>
            </a:r>
          </a:p>
          <a:p>
            <a:pPr lvl="1"/>
            <a:r>
              <a:rPr lang="en-AU" dirty="0" smtClean="0"/>
              <a:t>Relies on disputed theories of Jung and Freud</a:t>
            </a:r>
          </a:p>
          <a:p>
            <a:pPr lvl="1"/>
            <a:r>
              <a:rPr lang="en-AU" dirty="0" smtClean="0"/>
              <a:t>Insufficient data for psychoanalysis</a:t>
            </a:r>
          </a:p>
          <a:p>
            <a:pPr lvl="1"/>
            <a:r>
              <a:rPr lang="en-AU" dirty="0" smtClean="0"/>
              <a:t>Paul did not struggle with guilt. He was a successful and happy Jew.</a:t>
            </a:r>
          </a:p>
          <a:p>
            <a:r>
              <a:rPr lang="en-AU" dirty="0" smtClean="0"/>
              <a:t>Paul’s experience was an appearance, not a vision</a:t>
            </a:r>
            <a:endParaRPr lang="en-AU"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Less Contrived</a:t>
            </a:r>
            <a:endParaRPr lang="en-AU" dirty="0"/>
          </a:p>
        </p:txBody>
      </p:sp>
      <p:sp>
        <p:nvSpPr>
          <p:cNvPr id="3" name="Content Placeholder 2"/>
          <p:cNvSpPr>
            <a:spLocks noGrp="1"/>
          </p:cNvSpPr>
          <p:nvPr>
            <p:ph idx="1"/>
          </p:nvPr>
        </p:nvSpPr>
        <p:spPr/>
        <p:txBody>
          <a:bodyPr/>
          <a:lstStyle/>
          <a:p>
            <a:r>
              <a:rPr lang="en-AU" dirty="0" smtClean="0"/>
              <a:t>Assumes</a:t>
            </a:r>
          </a:p>
          <a:p>
            <a:pPr lvl="1"/>
            <a:r>
              <a:rPr lang="en-AU" dirty="0" smtClean="0"/>
              <a:t>Peter was so obsessed with guilt that he projected a hallucination</a:t>
            </a:r>
          </a:p>
          <a:p>
            <a:pPr lvl="1"/>
            <a:r>
              <a:rPr lang="en-AU" dirty="0" smtClean="0"/>
              <a:t>Other disciples were prone to hallucinate</a:t>
            </a:r>
          </a:p>
          <a:p>
            <a:pPr lvl="1"/>
            <a:r>
              <a:rPr lang="en-AU" dirty="0" smtClean="0"/>
              <a:t>Disciples were emotionally prepared for hallucination</a:t>
            </a:r>
          </a:p>
          <a:p>
            <a:pPr lvl="1"/>
            <a:r>
              <a:rPr lang="en-AU" dirty="0" smtClean="0"/>
              <a:t>Paul had a secret attraction to Christianity</a:t>
            </a:r>
            <a:endParaRPr lang="en-AU"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Disconfirmed by fewer accepted beliefs</a:t>
            </a:r>
            <a:endParaRPr lang="en-AU" dirty="0"/>
          </a:p>
        </p:txBody>
      </p:sp>
      <p:sp>
        <p:nvSpPr>
          <p:cNvPr id="3" name="Content Placeholder 2"/>
          <p:cNvSpPr>
            <a:spLocks noGrp="1"/>
          </p:cNvSpPr>
          <p:nvPr>
            <p:ph idx="1"/>
          </p:nvPr>
        </p:nvSpPr>
        <p:spPr/>
        <p:txBody>
          <a:bodyPr/>
          <a:lstStyle/>
          <a:p>
            <a:r>
              <a:rPr lang="en-AU" dirty="0" smtClean="0"/>
              <a:t>Disconfirmed by</a:t>
            </a:r>
          </a:p>
          <a:p>
            <a:pPr lvl="1"/>
            <a:r>
              <a:rPr lang="en-AU" dirty="0" smtClean="0"/>
              <a:t>Empty tomb</a:t>
            </a:r>
          </a:p>
          <a:p>
            <a:pPr lvl="1"/>
            <a:r>
              <a:rPr lang="en-AU" dirty="0" smtClean="0"/>
              <a:t>Psychoanalysis of historical figures not feasible (?where is the burden of proof?)</a:t>
            </a:r>
          </a:p>
          <a:p>
            <a:pPr lvl="1"/>
            <a:r>
              <a:rPr lang="en-AU" dirty="0" smtClean="0"/>
              <a:t>Paul was content with former life</a:t>
            </a:r>
          </a:p>
          <a:p>
            <a:pPr lvl="1"/>
            <a:r>
              <a:rPr lang="en-AU" dirty="0" smtClean="0"/>
              <a:t>NT distinguishes between vision and appearance</a:t>
            </a:r>
            <a:endParaRPr lang="en-AU"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Exceeds other hypotheses</a:t>
            </a:r>
            <a:endParaRPr lang="en-AU" dirty="0"/>
          </a:p>
        </p:txBody>
      </p:sp>
      <p:sp>
        <p:nvSpPr>
          <p:cNvPr id="3" name="Content Placeholder 2"/>
          <p:cNvSpPr>
            <a:spLocks noGrp="1"/>
          </p:cNvSpPr>
          <p:nvPr>
            <p:ph idx="1"/>
          </p:nvPr>
        </p:nvSpPr>
        <p:spPr/>
        <p:txBody>
          <a:bodyPr/>
          <a:lstStyle/>
          <a:p>
            <a:r>
              <a:rPr lang="en-AU" dirty="0" smtClean="0"/>
              <a:t>Remains a live option today</a:t>
            </a:r>
          </a:p>
          <a:p>
            <a:r>
              <a:rPr lang="en-AU" dirty="0" smtClean="0"/>
              <a:t>Exceeds naturalistic rivals</a:t>
            </a:r>
          </a:p>
          <a:p>
            <a:r>
              <a:rPr lang="en-AU" dirty="0" smtClean="0"/>
              <a:t>Does it exceed resurrection hypothesis?</a:t>
            </a:r>
          </a:p>
          <a:p>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Which is the best Explanation?</a:t>
            </a:r>
            <a:endParaRPr lang="en-AU" dirty="0"/>
          </a:p>
        </p:txBody>
      </p:sp>
      <p:sp>
        <p:nvSpPr>
          <p:cNvPr id="3" name="Content Placeholder 2"/>
          <p:cNvSpPr>
            <a:spLocks noGrp="1"/>
          </p:cNvSpPr>
          <p:nvPr>
            <p:ph idx="1"/>
          </p:nvPr>
        </p:nvSpPr>
        <p:spPr/>
        <p:txBody>
          <a:bodyPr/>
          <a:lstStyle/>
          <a:p>
            <a:r>
              <a:rPr lang="en-AU" dirty="0" smtClean="0"/>
              <a:t>Hypotheses</a:t>
            </a:r>
          </a:p>
          <a:p>
            <a:pPr lvl="1"/>
            <a:r>
              <a:rPr lang="en-AU" dirty="0" smtClean="0"/>
              <a:t>Conspiracy</a:t>
            </a:r>
          </a:p>
          <a:p>
            <a:pPr lvl="1"/>
            <a:r>
              <a:rPr lang="en-AU" dirty="0" smtClean="0"/>
              <a:t>Apparent Death</a:t>
            </a:r>
          </a:p>
          <a:p>
            <a:pPr lvl="1"/>
            <a:r>
              <a:rPr lang="en-AU" dirty="0" smtClean="0"/>
              <a:t>Displaced Body</a:t>
            </a:r>
          </a:p>
          <a:p>
            <a:pPr lvl="1"/>
            <a:r>
              <a:rPr lang="en-AU" dirty="0" smtClean="0"/>
              <a:t>Hallucination</a:t>
            </a:r>
          </a:p>
          <a:p>
            <a:pPr lvl="1"/>
            <a:r>
              <a:rPr lang="en-AU" dirty="0" smtClean="0"/>
              <a:t>God raised Jesus from the dead</a:t>
            </a:r>
            <a:endParaRPr lang="en-AU"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Resurrection Hypothesis</a:t>
            </a:r>
            <a:endParaRPr lang="en-AU" dirty="0"/>
          </a:p>
        </p:txBody>
      </p:sp>
      <p:sp>
        <p:nvSpPr>
          <p:cNvPr id="3" name="Content Placeholder 2"/>
          <p:cNvSpPr>
            <a:spLocks noGrp="1"/>
          </p:cNvSpPr>
          <p:nvPr>
            <p:ph idx="1"/>
          </p:nvPr>
        </p:nvSpPr>
        <p:spPr/>
        <p:txBody>
          <a:bodyPr/>
          <a:lstStyle/>
          <a:p>
            <a:r>
              <a:rPr lang="en-AU" dirty="0" smtClean="0"/>
              <a:t>Jesus actually physically rose from the dead leaving behind an empty tomb</a:t>
            </a:r>
            <a:endParaRPr lang="en-AU"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Explanatory Scope</a:t>
            </a:r>
            <a:endParaRPr lang="en-AU" dirty="0"/>
          </a:p>
        </p:txBody>
      </p:sp>
      <p:sp>
        <p:nvSpPr>
          <p:cNvPr id="3" name="Content Placeholder 2"/>
          <p:cNvSpPr>
            <a:spLocks noGrp="1"/>
          </p:cNvSpPr>
          <p:nvPr>
            <p:ph idx="1"/>
          </p:nvPr>
        </p:nvSpPr>
        <p:spPr/>
        <p:txBody>
          <a:bodyPr/>
          <a:lstStyle/>
          <a:p>
            <a:r>
              <a:rPr lang="en-AU" dirty="0" smtClean="0"/>
              <a:t>Explains all 3 facts</a:t>
            </a:r>
          </a:p>
          <a:p>
            <a:pPr lvl="1"/>
            <a:r>
              <a:rPr lang="en-AU" dirty="0" smtClean="0"/>
              <a:t>Empty tomb</a:t>
            </a:r>
          </a:p>
          <a:p>
            <a:pPr lvl="1"/>
            <a:r>
              <a:rPr lang="en-AU" dirty="0" smtClean="0"/>
              <a:t>Appearances</a:t>
            </a:r>
          </a:p>
          <a:p>
            <a:pPr lvl="1"/>
            <a:r>
              <a:rPr lang="en-AU" dirty="0" smtClean="0"/>
              <a:t>Disciples’ belief in resurrection</a:t>
            </a:r>
          </a:p>
          <a:p>
            <a:r>
              <a:rPr lang="en-AU" dirty="0" smtClean="0"/>
              <a:t>Rivals only explain 1 fact</a:t>
            </a:r>
          </a:p>
          <a:p>
            <a:pPr lvl="1"/>
            <a:r>
              <a:rPr lang="en-AU" dirty="0" smtClean="0"/>
              <a:t>(conspiracy?)</a:t>
            </a:r>
            <a:endParaRPr lang="en-AU"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Explanatory Power</a:t>
            </a:r>
            <a:endParaRPr lang="en-AU" dirty="0"/>
          </a:p>
        </p:txBody>
      </p:sp>
      <p:sp>
        <p:nvSpPr>
          <p:cNvPr id="3" name="Content Placeholder 2"/>
          <p:cNvSpPr>
            <a:spLocks noGrp="1"/>
          </p:cNvSpPr>
          <p:nvPr>
            <p:ph idx="1"/>
          </p:nvPr>
        </p:nvSpPr>
        <p:spPr/>
        <p:txBody>
          <a:bodyPr/>
          <a:lstStyle/>
          <a:p>
            <a:r>
              <a:rPr lang="en-AU" dirty="0" smtClean="0"/>
              <a:t>If Jesus rose from dead it is extremely probable that:</a:t>
            </a:r>
          </a:p>
          <a:p>
            <a:pPr lvl="1"/>
            <a:r>
              <a:rPr lang="en-AU" dirty="0" smtClean="0"/>
              <a:t>The  tomb would be empty</a:t>
            </a:r>
          </a:p>
          <a:p>
            <a:pPr lvl="1"/>
            <a:r>
              <a:rPr lang="en-AU" dirty="0" smtClean="0"/>
              <a:t>The disciples would experience appearances</a:t>
            </a:r>
          </a:p>
          <a:p>
            <a:pPr lvl="1"/>
            <a:r>
              <a:rPr lang="en-AU" dirty="0" smtClean="0"/>
              <a:t>The disciples would believe in the resurrection</a:t>
            </a:r>
            <a:endParaRPr lang="en-AU"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Plausibility</a:t>
            </a:r>
            <a:endParaRPr lang="en-AU" dirty="0"/>
          </a:p>
        </p:txBody>
      </p:sp>
      <p:sp>
        <p:nvSpPr>
          <p:cNvPr id="3" name="Content Placeholder 2"/>
          <p:cNvSpPr>
            <a:spLocks noGrp="1"/>
          </p:cNvSpPr>
          <p:nvPr>
            <p:ph idx="1"/>
          </p:nvPr>
        </p:nvSpPr>
        <p:spPr/>
        <p:txBody>
          <a:bodyPr/>
          <a:lstStyle/>
          <a:p>
            <a:r>
              <a:rPr lang="en-AU" dirty="0" smtClean="0"/>
              <a:t>More plausible considering</a:t>
            </a:r>
          </a:p>
          <a:p>
            <a:pPr lvl="1"/>
            <a:r>
              <a:rPr lang="en-AU" dirty="0" smtClean="0"/>
              <a:t>Jesus’ life</a:t>
            </a:r>
          </a:p>
          <a:p>
            <a:pPr lvl="1"/>
            <a:r>
              <a:rPr lang="en-AU" dirty="0" smtClean="0"/>
              <a:t>Jesus’ claims about his identity</a:t>
            </a:r>
          </a:p>
          <a:p>
            <a:pPr lvl="1"/>
            <a:r>
              <a:rPr lang="en-AU" dirty="0" smtClean="0"/>
              <a:t>Evidence for God’s </a:t>
            </a:r>
            <a:r>
              <a:rPr lang="en-AU" dirty="0" smtClean="0"/>
              <a:t>existence</a:t>
            </a:r>
          </a:p>
          <a:p>
            <a:r>
              <a:rPr lang="en-AU" dirty="0" smtClean="0"/>
              <a:t>Jesus is more plausible than Elvis</a:t>
            </a:r>
            <a:endParaRPr lang="en-AU"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Less Contrived</a:t>
            </a:r>
            <a:endParaRPr lang="en-AU" dirty="0"/>
          </a:p>
        </p:txBody>
      </p:sp>
      <p:sp>
        <p:nvSpPr>
          <p:cNvPr id="3" name="Content Placeholder 2"/>
          <p:cNvSpPr>
            <a:spLocks noGrp="1"/>
          </p:cNvSpPr>
          <p:nvPr>
            <p:ph idx="1"/>
          </p:nvPr>
        </p:nvSpPr>
        <p:spPr/>
        <p:txBody>
          <a:bodyPr/>
          <a:lstStyle/>
          <a:p>
            <a:r>
              <a:rPr lang="en-AU" dirty="0" smtClean="0"/>
              <a:t>How many new suppositions?</a:t>
            </a:r>
          </a:p>
          <a:p>
            <a:r>
              <a:rPr lang="en-AU" dirty="0" smtClean="0"/>
              <a:t>Only requires that God exists</a:t>
            </a:r>
          </a:p>
          <a:p>
            <a:r>
              <a:rPr lang="en-AU" dirty="0" smtClean="0"/>
              <a:t>A </a:t>
            </a:r>
            <a:r>
              <a:rPr lang="en-AU" dirty="0" smtClean="0"/>
              <a:t>supernatural explanation fits into the historical context</a:t>
            </a:r>
            <a:endParaRPr lang="en-AU"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Disconfirmed by fewer accepted beliefs</a:t>
            </a:r>
            <a:endParaRPr lang="en-AU" dirty="0"/>
          </a:p>
        </p:txBody>
      </p:sp>
      <p:sp>
        <p:nvSpPr>
          <p:cNvPr id="3" name="Content Placeholder 2"/>
          <p:cNvSpPr>
            <a:spLocks noGrp="1"/>
          </p:cNvSpPr>
          <p:nvPr>
            <p:ph idx="1"/>
          </p:nvPr>
        </p:nvSpPr>
        <p:spPr/>
        <p:txBody>
          <a:bodyPr/>
          <a:lstStyle/>
          <a:p>
            <a:r>
              <a:rPr lang="en-AU" dirty="0" smtClean="0"/>
              <a:t>Dead men do not rise</a:t>
            </a:r>
          </a:p>
          <a:p>
            <a:r>
              <a:rPr lang="en-AU" dirty="0" smtClean="0"/>
              <a:t>They do not rise naturally</a:t>
            </a:r>
          </a:p>
          <a:p>
            <a:r>
              <a:rPr lang="en-AU" dirty="0" smtClean="0"/>
              <a:t>The claim is that God raised Jesus from the dead</a:t>
            </a:r>
            <a:endParaRPr lang="en-AU"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Exceeds Others</a:t>
            </a:r>
            <a:endParaRPr lang="en-AU" dirty="0"/>
          </a:p>
        </p:txBody>
      </p:sp>
      <p:sp>
        <p:nvSpPr>
          <p:cNvPr id="3" name="Content Placeholder 2"/>
          <p:cNvSpPr>
            <a:spLocks noGrp="1"/>
          </p:cNvSpPr>
          <p:nvPr>
            <p:ph idx="1"/>
          </p:nvPr>
        </p:nvSpPr>
        <p:spPr/>
        <p:txBody>
          <a:bodyPr/>
          <a:lstStyle/>
          <a:p>
            <a:r>
              <a:rPr lang="en-AU" dirty="0" smtClean="0"/>
              <a:t>Once prejudice against miracles rejected then there is no better rival</a:t>
            </a:r>
            <a:endParaRPr lang="en-AU"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752"/>
            <a:ext cx="8229600" cy="576064"/>
          </a:xfrm>
        </p:spPr>
        <p:txBody>
          <a:bodyPr>
            <a:normAutofit fontScale="90000"/>
          </a:bodyPr>
          <a:lstStyle/>
          <a:p>
            <a:r>
              <a:rPr lang="en-AU" dirty="0" smtClean="0"/>
              <a:t>Conclusion</a:t>
            </a:r>
            <a:endParaRPr lang="en-AU" dirty="0"/>
          </a:p>
        </p:txBody>
      </p:sp>
      <p:sp>
        <p:nvSpPr>
          <p:cNvPr id="3" name="Content Placeholder 2"/>
          <p:cNvSpPr>
            <a:spLocks noGrp="1"/>
          </p:cNvSpPr>
          <p:nvPr>
            <p:ph idx="1"/>
          </p:nvPr>
        </p:nvSpPr>
        <p:spPr>
          <a:xfrm>
            <a:off x="0" y="1772816"/>
            <a:ext cx="9144000" cy="4353347"/>
          </a:xfrm>
        </p:spPr>
        <p:txBody>
          <a:bodyPr/>
          <a:lstStyle/>
          <a:p>
            <a:r>
              <a:rPr lang="en-AU" dirty="0" smtClean="0"/>
              <a:t>There is good evidence for empty tomb, appearances and that the disciples believed in the resurrection</a:t>
            </a:r>
          </a:p>
          <a:p>
            <a:r>
              <a:rPr lang="en-AU" dirty="0" smtClean="0"/>
              <a:t>An actual resurrection provides the best fit</a:t>
            </a:r>
          </a:p>
          <a:p>
            <a:r>
              <a:rPr lang="en-AU" dirty="0" smtClean="0"/>
              <a:t>Most resistance is due to an aversion to the supernatural</a:t>
            </a:r>
          </a:p>
          <a:p>
            <a:r>
              <a:rPr lang="en-AU" dirty="0" smtClean="0"/>
              <a:t>If God does not exist then the resurrection is impossible and any alternative theory is preferable no matter how improbable</a:t>
            </a:r>
          </a:p>
          <a:p>
            <a:r>
              <a:rPr lang="en-AU" dirty="0" smtClean="0"/>
              <a:t>However if God created universe “the odd resurrection here and there is chicken feed”</a:t>
            </a:r>
            <a:endParaRPr lang="en-AU"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752"/>
            <a:ext cx="8229600" cy="576064"/>
          </a:xfrm>
        </p:spPr>
        <p:txBody>
          <a:bodyPr>
            <a:normAutofit fontScale="90000"/>
          </a:bodyPr>
          <a:lstStyle/>
          <a:p>
            <a:r>
              <a:rPr lang="en-AU" dirty="0" smtClean="0"/>
              <a:t>Questions</a:t>
            </a:r>
            <a:endParaRPr lang="en-AU" dirty="0"/>
          </a:p>
        </p:txBody>
      </p:sp>
      <p:sp>
        <p:nvSpPr>
          <p:cNvPr id="3" name="Content Placeholder 2"/>
          <p:cNvSpPr>
            <a:spLocks noGrp="1"/>
          </p:cNvSpPr>
          <p:nvPr>
            <p:ph idx="1"/>
          </p:nvPr>
        </p:nvSpPr>
        <p:spPr>
          <a:xfrm>
            <a:off x="0" y="1772816"/>
            <a:ext cx="9144000" cy="4353347"/>
          </a:xfrm>
        </p:spPr>
        <p:txBody>
          <a:bodyPr/>
          <a:lstStyle/>
          <a:p>
            <a:r>
              <a:rPr lang="en-AU" sz="2000" dirty="0" smtClean="0"/>
              <a:t>What would opponents say in response to Craig’s argument</a:t>
            </a:r>
            <a:r>
              <a:rPr lang="en-AU" sz="2000" dirty="0" smtClean="0"/>
              <a:t>?</a:t>
            </a:r>
          </a:p>
          <a:p>
            <a:r>
              <a:rPr lang="en-AU" sz="2000" dirty="0" smtClean="0"/>
              <a:t>Is “God did it” a God of the gaps </a:t>
            </a:r>
            <a:r>
              <a:rPr lang="en-AU" sz="2000" dirty="0" smtClean="0"/>
              <a:t>argument?</a:t>
            </a:r>
            <a:endParaRPr lang="en-AU" sz="2000" dirty="0" smtClean="0"/>
          </a:p>
          <a:p>
            <a:r>
              <a:rPr lang="en-AU" sz="2000" dirty="0" smtClean="0"/>
              <a:t>What </a:t>
            </a:r>
            <a:r>
              <a:rPr lang="en-AU" sz="2000" dirty="0" smtClean="0"/>
              <a:t>about the legend hypothesis?</a:t>
            </a:r>
          </a:p>
          <a:p>
            <a:pPr lvl="1"/>
            <a:r>
              <a:rPr lang="en-AU" sz="2000" dirty="0" smtClean="0"/>
              <a:t>Gospels written late</a:t>
            </a:r>
          </a:p>
          <a:p>
            <a:pPr lvl="1"/>
            <a:r>
              <a:rPr lang="en-AU" sz="2000" dirty="0" smtClean="0"/>
              <a:t>Growing legend about stories of Jesus</a:t>
            </a:r>
          </a:p>
          <a:p>
            <a:pPr lvl="1"/>
            <a:r>
              <a:rPr lang="en-AU" sz="2000" dirty="0" smtClean="0"/>
              <a:t>There were no longer any witnesses present to refute claims</a:t>
            </a:r>
          </a:p>
          <a:p>
            <a:r>
              <a:rPr lang="en-AU" sz="2000" dirty="0" smtClean="0"/>
              <a:t>Isn’t it expected that resurrection hypothesis exceeds others as NT written for this purpose?</a:t>
            </a:r>
          </a:p>
          <a:p>
            <a:r>
              <a:rPr lang="en-AU" sz="2000" dirty="0" smtClean="0"/>
              <a:t>Isn’t there resistance against resurrection because it assumes a supernatural event?</a:t>
            </a:r>
            <a:endParaRPr lang="en-AU"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Jesus’ Empty Tomb</a:t>
            </a:r>
            <a:endParaRPr lang="en-AU" dirty="0"/>
          </a:p>
        </p:txBody>
      </p:sp>
      <p:sp>
        <p:nvSpPr>
          <p:cNvPr id="3" name="Content Placeholder 2"/>
          <p:cNvSpPr>
            <a:spLocks noGrp="1"/>
          </p:cNvSpPr>
          <p:nvPr>
            <p:ph idx="1"/>
          </p:nvPr>
        </p:nvSpPr>
        <p:spPr/>
        <p:txBody>
          <a:bodyPr/>
          <a:lstStyle/>
          <a:p>
            <a:r>
              <a:rPr lang="en-AU" dirty="0" smtClean="0"/>
              <a:t>Five lines of evidence:</a:t>
            </a:r>
          </a:p>
          <a:p>
            <a:pPr marL="914400" lvl="1" indent="-457200">
              <a:buFont typeface="+mj-lt"/>
              <a:buAutoNum type="arabicPeriod"/>
            </a:pPr>
            <a:r>
              <a:rPr lang="en-AU" dirty="0" smtClean="0"/>
              <a:t>Evidence of Jesus’ burial</a:t>
            </a:r>
          </a:p>
          <a:p>
            <a:pPr marL="914400" lvl="1" indent="-457200">
              <a:buFont typeface="+mj-lt"/>
              <a:buAutoNum type="arabicPeriod"/>
            </a:pPr>
            <a:r>
              <a:rPr lang="en-AU" dirty="0" smtClean="0"/>
              <a:t>Independent reports of the empty tomb</a:t>
            </a:r>
          </a:p>
          <a:p>
            <a:pPr marL="914400" lvl="1" indent="-457200">
              <a:buFont typeface="+mj-lt"/>
              <a:buAutoNum type="arabicPeriod"/>
            </a:pPr>
            <a:r>
              <a:rPr lang="en-AU" dirty="0" smtClean="0"/>
              <a:t>The Simplicity of Mark’s account</a:t>
            </a:r>
          </a:p>
          <a:p>
            <a:pPr marL="914400" lvl="1" indent="-457200">
              <a:buFont typeface="+mj-lt"/>
              <a:buAutoNum type="arabicPeriod"/>
            </a:pPr>
            <a:r>
              <a:rPr lang="en-AU" dirty="0" smtClean="0"/>
              <a:t>The women’s discovery</a:t>
            </a:r>
          </a:p>
          <a:p>
            <a:pPr marL="914400" lvl="1" indent="-457200">
              <a:buFont typeface="+mj-lt"/>
              <a:buAutoNum type="arabicPeriod"/>
            </a:pPr>
            <a:r>
              <a:rPr lang="en-AU" dirty="0" smtClean="0"/>
              <a:t>The earliest Jewish response</a:t>
            </a:r>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752"/>
            <a:ext cx="8229600" cy="504056"/>
          </a:xfrm>
        </p:spPr>
        <p:txBody>
          <a:bodyPr>
            <a:normAutofit fontScale="90000"/>
          </a:bodyPr>
          <a:lstStyle/>
          <a:p>
            <a:pPr lvl="1"/>
            <a:r>
              <a:rPr lang="en-AU" dirty="0" smtClean="0"/>
              <a:t>1. Evidence of Jesus’ burial</a:t>
            </a:r>
            <a:endParaRPr lang="en-AU" dirty="0"/>
          </a:p>
        </p:txBody>
      </p:sp>
      <p:sp>
        <p:nvSpPr>
          <p:cNvPr id="3" name="Content Placeholder 2"/>
          <p:cNvSpPr>
            <a:spLocks noGrp="1"/>
          </p:cNvSpPr>
          <p:nvPr>
            <p:ph idx="1"/>
          </p:nvPr>
        </p:nvSpPr>
        <p:spPr>
          <a:xfrm>
            <a:off x="0" y="1700808"/>
            <a:ext cx="9144000" cy="4824536"/>
          </a:xfrm>
        </p:spPr>
        <p:txBody>
          <a:bodyPr/>
          <a:lstStyle/>
          <a:p>
            <a:r>
              <a:rPr lang="en-AU" dirty="0" smtClean="0"/>
              <a:t>Why is burial relevant?</a:t>
            </a:r>
          </a:p>
          <a:p>
            <a:pPr lvl="1"/>
            <a:r>
              <a:rPr lang="en-AU" dirty="0" smtClean="0"/>
              <a:t>Historical reliability of burial supports empty tomb</a:t>
            </a:r>
          </a:p>
          <a:p>
            <a:pPr lvl="1"/>
            <a:r>
              <a:rPr lang="en-AU" dirty="0" smtClean="0"/>
              <a:t>If burial story accurate then tomb location was known</a:t>
            </a:r>
          </a:p>
          <a:p>
            <a:pPr lvl="1"/>
            <a:r>
              <a:rPr lang="en-AU" dirty="0" smtClean="0"/>
              <a:t>Tomb must have been empty when disciples preached</a:t>
            </a:r>
          </a:p>
          <a:p>
            <a:pPr lvl="1"/>
            <a:r>
              <a:rPr lang="en-AU" dirty="0" smtClean="0"/>
              <a:t>Why?</a:t>
            </a:r>
          </a:p>
          <a:p>
            <a:pPr lvl="2"/>
            <a:r>
              <a:rPr lang="en-AU" dirty="0" smtClean="0"/>
              <a:t>Disciples wouldn’t believe if body still in tomb</a:t>
            </a:r>
          </a:p>
          <a:p>
            <a:pPr lvl="2"/>
            <a:r>
              <a:rPr lang="en-AU" dirty="0" smtClean="0"/>
              <a:t>Nobody else would have believed them</a:t>
            </a:r>
          </a:p>
          <a:p>
            <a:pPr lvl="2"/>
            <a:r>
              <a:rPr lang="en-AU" dirty="0" smtClean="0"/>
              <a:t>Jewish authorities would have exhumed body</a:t>
            </a:r>
          </a:p>
          <a:p>
            <a:r>
              <a:rPr lang="en-AU" dirty="0" smtClean="0"/>
              <a:t>Nature of evidence:</a:t>
            </a:r>
          </a:p>
          <a:p>
            <a:pPr lvl="1"/>
            <a:r>
              <a:rPr lang="en-AU" dirty="0" smtClean="0"/>
              <a:t>Early independent sources</a:t>
            </a:r>
          </a:p>
          <a:p>
            <a:pPr lvl="1"/>
            <a:r>
              <a:rPr lang="en-AU" dirty="0" smtClean="0"/>
              <a:t>Joseph of Arimathea</a:t>
            </a:r>
            <a:endParaRPr lang="en-AU" dirty="0"/>
          </a:p>
        </p:txBody>
      </p:sp>
    </p:spTree>
  </p:cSld>
  <p:clrMapOvr>
    <a:masterClrMapping/>
  </p:clrMapOvr>
</p:sld>
</file>

<file path=ppt/theme/theme1.xml><?xml version="1.0" encoding="utf-8"?>
<a:theme xmlns:a="http://schemas.openxmlformats.org/drawingml/2006/main" name="Reasonable Fait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Reasonable Faith</Template>
  <TotalTime>6643</TotalTime>
  <Words>2863</Words>
  <Application>Microsoft Office PowerPoint</Application>
  <PresentationFormat>On-screen Show (4:3)</PresentationFormat>
  <Paragraphs>438</Paragraphs>
  <Slides>78</Slides>
  <Notes>0</Notes>
  <HiddenSlides>0</HiddenSlides>
  <MMClips>0</MMClips>
  <ScaleCrop>false</ScaleCrop>
  <HeadingPairs>
    <vt:vector size="4" baseType="variant">
      <vt:variant>
        <vt:lpstr>Theme</vt:lpstr>
      </vt:variant>
      <vt:variant>
        <vt:i4>1</vt:i4>
      </vt:variant>
      <vt:variant>
        <vt:lpstr>Slide Titles</vt:lpstr>
      </vt:variant>
      <vt:variant>
        <vt:i4>78</vt:i4>
      </vt:variant>
    </vt:vector>
  </HeadingPairs>
  <TitlesOfParts>
    <vt:vector size="79" baseType="lpstr">
      <vt:lpstr>Reasonable Faith</vt:lpstr>
      <vt:lpstr>Did Jesus Rise from the dead?</vt:lpstr>
      <vt:lpstr>The Issue</vt:lpstr>
      <vt:lpstr>Approach</vt:lpstr>
      <vt:lpstr>Which NT books?</vt:lpstr>
      <vt:lpstr>Structure</vt:lpstr>
      <vt:lpstr>The Evidence</vt:lpstr>
      <vt:lpstr>Which is the best Explanation?</vt:lpstr>
      <vt:lpstr>Jesus’ Empty Tomb</vt:lpstr>
      <vt:lpstr>1. Evidence of Jesus’ burial</vt:lpstr>
      <vt:lpstr>Early independent sources</vt:lpstr>
      <vt:lpstr>Joseph of Arimathea</vt:lpstr>
      <vt:lpstr>2. Independent Reports of Empty Tomb</vt:lpstr>
      <vt:lpstr>3. Simplicity of Mark’s Account of ET</vt:lpstr>
      <vt:lpstr>4. The Women’s Discovery of ET</vt:lpstr>
      <vt:lpstr>5. The earliest Jewish Response</vt:lpstr>
      <vt:lpstr>Conclusion on Empty Tomb</vt:lpstr>
      <vt:lpstr>The Evidence</vt:lpstr>
      <vt:lpstr>3 Lines of evidence for appearances</vt:lpstr>
      <vt:lpstr>Paul’s List</vt:lpstr>
      <vt:lpstr>Features of Paul’s list</vt:lpstr>
      <vt:lpstr>Paul’s List of eyewitnesses</vt:lpstr>
      <vt:lpstr>Appearance to Peter</vt:lpstr>
      <vt:lpstr>Appearance to Twelve</vt:lpstr>
      <vt:lpstr>Appearance to 500 Brethren</vt:lpstr>
      <vt:lpstr>Appearance to James</vt:lpstr>
      <vt:lpstr>Appearance to all the Apostles</vt:lpstr>
      <vt:lpstr>Appearance to Saul</vt:lpstr>
      <vt:lpstr>Independent Gospel Accounts</vt:lpstr>
      <vt:lpstr>Bodily Nature of Appearances</vt:lpstr>
      <vt:lpstr>Paul’s description of resurrection body</vt:lpstr>
      <vt:lpstr>NT distinguishes between appearance &amp; vision</vt:lpstr>
      <vt:lpstr>Gospel accounts emphasise appearances were physical</vt:lpstr>
      <vt:lpstr>The Evidence</vt:lpstr>
      <vt:lpstr>Origin of the disciples’ belief in His resurrection</vt:lpstr>
      <vt:lpstr>Summary of Evidence</vt:lpstr>
      <vt:lpstr>Explaining the Evidence</vt:lpstr>
      <vt:lpstr>Comparing Hypotheses</vt:lpstr>
      <vt:lpstr>Conspiracy Hypothesis</vt:lpstr>
      <vt:lpstr>Conspiracy</vt:lpstr>
      <vt:lpstr>Conspiracy</vt:lpstr>
      <vt:lpstr>Conspiracy</vt:lpstr>
      <vt:lpstr>Influence of pagan mythology</vt:lpstr>
      <vt:lpstr>Parallels are false</vt:lpstr>
      <vt:lpstr>No causal connection</vt:lpstr>
      <vt:lpstr>Jewish Influences?</vt:lpstr>
      <vt:lpstr>Less Contrived</vt:lpstr>
      <vt:lpstr>Disconfirmed be fewer accepted beliefs</vt:lpstr>
      <vt:lpstr>Exceeds other hypotheses for 1-5</vt:lpstr>
      <vt:lpstr>Apparent Death Hypothesis</vt:lpstr>
      <vt:lpstr>Explanatory Scope</vt:lpstr>
      <vt:lpstr>Explanatory Power</vt:lpstr>
      <vt:lpstr>Plausibility</vt:lpstr>
      <vt:lpstr>Less Contrived</vt:lpstr>
      <vt:lpstr>Disconfirmed by few beliefs</vt:lpstr>
      <vt:lpstr>Exceeds other Hypotheses</vt:lpstr>
      <vt:lpstr>Displaced Body Hypothesis</vt:lpstr>
      <vt:lpstr>Explanatory scope</vt:lpstr>
      <vt:lpstr>Explanatory Power</vt:lpstr>
      <vt:lpstr>Plausibility</vt:lpstr>
      <vt:lpstr>Less Contrived</vt:lpstr>
      <vt:lpstr>Disconfirmed by fewer beliefs</vt:lpstr>
      <vt:lpstr>Exceeds other hypotheses</vt:lpstr>
      <vt:lpstr>Hallucination Hypothesis</vt:lpstr>
      <vt:lpstr>Explanatory Scope</vt:lpstr>
      <vt:lpstr>Explanatory Power</vt:lpstr>
      <vt:lpstr>Plausibility</vt:lpstr>
      <vt:lpstr>Less Contrived</vt:lpstr>
      <vt:lpstr>Disconfirmed by fewer accepted beliefs</vt:lpstr>
      <vt:lpstr>Exceeds other hypotheses</vt:lpstr>
      <vt:lpstr>Resurrection Hypothesis</vt:lpstr>
      <vt:lpstr>Explanatory Scope</vt:lpstr>
      <vt:lpstr>Explanatory Power</vt:lpstr>
      <vt:lpstr>Plausibility</vt:lpstr>
      <vt:lpstr>Less Contrived</vt:lpstr>
      <vt:lpstr>Disconfirmed by fewer accepted beliefs</vt:lpstr>
      <vt:lpstr>Exceeds Others</vt:lpstr>
      <vt:lpstr>Conclusion</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Guard</dc:title>
  <dc:creator>Kevin Rogers</dc:creator>
  <cp:lastModifiedBy>Kevin Rogers</cp:lastModifiedBy>
  <cp:revision>347</cp:revision>
  <dcterms:created xsi:type="dcterms:W3CDTF">2012-09-04T10:01:29Z</dcterms:created>
  <dcterms:modified xsi:type="dcterms:W3CDTF">2013-01-16T11:47:37Z</dcterms:modified>
</cp:coreProperties>
</file>