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0" r:id="rId3"/>
    <p:sldId id="301" r:id="rId4"/>
    <p:sldId id="317" r:id="rId5"/>
    <p:sldId id="303" r:id="rId6"/>
    <p:sldId id="305" r:id="rId7"/>
    <p:sldId id="304" r:id="rId8"/>
    <p:sldId id="306" r:id="rId9"/>
    <p:sldId id="307" r:id="rId10"/>
    <p:sldId id="308" r:id="rId11"/>
    <p:sldId id="313" r:id="rId12"/>
    <p:sldId id="314" r:id="rId13"/>
    <p:sldId id="309" r:id="rId14"/>
    <p:sldId id="310" r:id="rId15"/>
    <p:sldId id="311" r:id="rId16"/>
    <p:sldId id="312" r:id="rId17"/>
    <p:sldId id="315" r:id="rId18"/>
    <p:sldId id="339" r:id="rId19"/>
    <p:sldId id="316" r:id="rId20"/>
    <p:sldId id="318" r:id="rId21"/>
    <p:sldId id="319" r:id="rId22"/>
    <p:sldId id="320" r:id="rId23"/>
    <p:sldId id="321" r:id="rId24"/>
    <p:sldId id="322" r:id="rId25"/>
    <p:sldId id="324" r:id="rId26"/>
    <p:sldId id="325" r:id="rId27"/>
    <p:sldId id="326" r:id="rId28"/>
    <p:sldId id="328" r:id="rId29"/>
    <p:sldId id="327" r:id="rId30"/>
    <p:sldId id="323" r:id="rId31"/>
    <p:sldId id="329" r:id="rId32"/>
    <p:sldId id="330" r:id="rId33"/>
    <p:sldId id="331" r:id="rId34"/>
    <p:sldId id="332" r:id="rId35"/>
    <p:sldId id="333" r:id="rId36"/>
    <p:sldId id="334" r:id="rId37"/>
    <p:sldId id="335" r:id="rId38"/>
    <p:sldId id="336" r:id="rId39"/>
    <p:sldId id="338" r:id="rId40"/>
    <p:sldId id="337"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80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800">
                <a:solidFill>
                  <a:srgbClr val="800000"/>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6544A8F-E1FE-422D-AC3F-CDDC2EB183E2}" type="datetimeFigureOut">
              <a:rPr lang="en-AU"/>
              <a:pPr>
                <a:defRPr/>
              </a:pPr>
              <a:t>4/12/2012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82F54098-A3A9-4B55-A6AD-2DCCB7CAF56C}"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47800"/>
            <a:ext cx="2057400" cy="46783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B8EE439-7ADF-4516-8418-CBEB6457CE99}" type="datetimeFigureOut">
              <a:rPr lang="en-AU"/>
              <a:pPr>
                <a:defRPr/>
              </a:pPr>
              <a:t>4/12/2012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D0E4BB38-7D33-4DDA-AD71-9EA362ED466A}"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6BB842-FE61-43C2-865B-03E87562760E}" type="datetimeFigureOut">
              <a:rPr lang="en-AU"/>
              <a:pPr>
                <a:defRPr/>
              </a:pPr>
              <a:t>4/12/2012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0E23B3F7-E000-41DC-920C-A25306E23B98}"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EFB0A9-9617-4E5C-8178-6C9952F7D883}" type="datetimeFigureOut">
              <a:rPr lang="en-AU"/>
              <a:pPr>
                <a:defRPr/>
              </a:pPr>
              <a:t>4/12/2012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817A13A6-4CBC-4555-8E06-7D54955FCA69}"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33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193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133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193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9AFF70D8-34E9-46F5-8991-1CDC29683BB7}" type="datetimeFigureOut">
              <a:rPr lang="en-AU"/>
              <a:pPr>
                <a:defRPr/>
              </a:pPr>
              <a:t>4/12/2012</a:t>
            </a:fld>
            <a:endParaRPr lang="en-AU"/>
          </a:p>
        </p:txBody>
      </p:sp>
      <p:sp>
        <p:nvSpPr>
          <p:cNvPr id="8" name="Footer Placeholder 7"/>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9" name="Slide Number Placeholder 8"/>
          <p:cNvSpPr>
            <a:spLocks noGrp="1"/>
          </p:cNvSpPr>
          <p:nvPr>
            <p:ph type="sldNum" sz="quarter" idx="12"/>
          </p:nvPr>
        </p:nvSpPr>
        <p:spPr/>
        <p:txBody>
          <a:bodyPr/>
          <a:lstStyle>
            <a:lvl1pPr>
              <a:defRPr/>
            </a:lvl1pPr>
          </a:lstStyle>
          <a:p>
            <a:pPr>
              <a:defRPr/>
            </a:pPr>
            <a:fld id="{2134C0FD-9CD0-436F-8406-FD39F5A46B67}"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2660876-CB18-403C-86A5-81F407523130}" type="datetimeFigureOut">
              <a:rPr lang="en-AU"/>
              <a:pPr>
                <a:defRPr/>
              </a:pPr>
              <a:t>4/12/2012</a:t>
            </a:fld>
            <a:endParaRPr lang="en-AU"/>
          </a:p>
        </p:txBody>
      </p:sp>
      <p:sp>
        <p:nvSpPr>
          <p:cNvPr id="4" name="Footer Placeholder 3"/>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5" name="Slide Number Placeholder 4"/>
          <p:cNvSpPr>
            <a:spLocks noGrp="1"/>
          </p:cNvSpPr>
          <p:nvPr>
            <p:ph type="sldNum" sz="quarter" idx="12"/>
          </p:nvPr>
        </p:nvSpPr>
        <p:spPr/>
        <p:txBody>
          <a:bodyPr/>
          <a:lstStyle>
            <a:lvl1pPr>
              <a:defRPr/>
            </a:lvl1pPr>
          </a:lstStyle>
          <a:p>
            <a:pPr>
              <a:defRPr/>
            </a:pPr>
            <a:fld id="{518F2048-BB0B-4452-993E-0E93D8B730D3}"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71CC437-C363-44E4-A766-BA25F64F0A6E}" type="datetimeFigureOut">
              <a:rPr lang="en-AU"/>
              <a:pPr>
                <a:defRPr/>
              </a:pPr>
              <a:t>4/12/2012</a:t>
            </a:fld>
            <a:endParaRPr lang="en-AU"/>
          </a:p>
        </p:txBody>
      </p:sp>
      <p:sp>
        <p:nvSpPr>
          <p:cNvPr id="3" name="Footer Placeholder 2"/>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4" name="Slide Number Placeholder 3"/>
          <p:cNvSpPr>
            <a:spLocks noGrp="1"/>
          </p:cNvSpPr>
          <p:nvPr>
            <p:ph type="sldNum" sz="quarter" idx="12"/>
          </p:nvPr>
        </p:nvSpPr>
        <p:spPr/>
        <p:txBody>
          <a:bodyPr/>
          <a:lstStyle>
            <a:lvl1pPr>
              <a:defRPr/>
            </a:lvl1pPr>
          </a:lstStyle>
          <a:p>
            <a:pPr>
              <a:defRPr/>
            </a:pPr>
            <a:fld id="{29FDE640-65A8-4707-8C8E-C74F8DFBA4E7}"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206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F097096-737A-4242-A4B7-B9C43930D32B}" type="datetimeFigureOut">
              <a:rPr lang="en-AU"/>
              <a:pPr>
                <a:defRPr/>
              </a:pPr>
              <a:t>4/12/2012</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FADDEAF1-1ACD-406D-AF64-1A1D66CF5F2B}"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71599"/>
            <a:ext cx="5486400"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D136732-F40E-467E-B89C-505B0218B987}" type="datetimeFigureOut">
              <a:rPr lang="en-AU"/>
              <a:pPr>
                <a:defRPr/>
              </a:pPr>
              <a:t>4/12/2012</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5FAD6225-C69C-42F6-A479-0EF02AA235D4}"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44165B-82A4-49A0-AE80-8CFDE05B9D55}" type="datetimeFigureOut">
              <a:rPr lang="en-AU"/>
              <a:pPr>
                <a:defRPr/>
              </a:pPr>
              <a:t>4/12/2012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4088CFEB-EF1D-4853-8007-3E34B5A1C17B}"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0"/>
            <a:ext cx="8229600" cy="1143000"/>
          </a:xfrm>
          <a:prstGeom prst="rect">
            <a:avLst/>
          </a:prstGeom>
          <a:noFill/>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2590800"/>
            <a:ext cx="8229600" cy="3535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6AFE295-33F5-4CDE-8DF9-9DEE6C0E2671}" type="datetimeFigureOut">
              <a:rPr lang="en-AU"/>
              <a:pPr>
                <a:defRPr/>
              </a:pPr>
              <a:t>4/12/2012</a:t>
            </a:fld>
            <a:endParaRPr lang="en-AU"/>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F09616-7ABE-44B7-9AC9-63B843D55EE9}"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Lst>
  <p:txStyles>
    <p:titleStyle>
      <a:lvl1pPr algn="ctr" rtl="0" eaLnBrk="0" fontAlgn="base" hangingPunct="0">
        <a:spcBef>
          <a:spcPct val="0"/>
        </a:spcBef>
        <a:spcAft>
          <a:spcPct val="0"/>
        </a:spcAft>
        <a:defRPr sz="3600" kern="1200">
          <a:solidFill>
            <a:srgbClr val="622F08"/>
          </a:solidFill>
          <a:effectLst>
            <a:outerShdw blurRad="50800" dist="12700" dir="2700000" algn="tl" rotWithShape="0">
              <a:prstClr val="black">
                <a:alpha val="66000"/>
              </a:prstClr>
            </a:outerShdw>
          </a:effectLst>
          <a:latin typeface="Georgia" pitchFamily="18" charset="0"/>
          <a:ea typeface="+mj-ea"/>
          <a:cs typeface="+mj-cs"/>
        </a:defRPr>
      </a:lvl1pPr>
      <a:lvl2pPr algn="ctr" rtl="0" eaLnBrk="0" fontAlgn="base" hangingPunct="0">
        <a:spcBef>
          <a:spcPct val="0"/>
        </a:spcBef>
        <a:spcAft>
          <a:spcPct val="0"/>
        </a:spcAft>
        <a:defRPr sz="3600">
          <a:solidFill>
            <a:srgbClr val="622F08"/>
          </a:solidFill>
          <a:latin typeface="Georgia" pitchFamily="18" charset="0"/>
        </a:defRPr>
      </a:lvl2pPr>
      <a:lvl3pPr algn="ctr" rtl="0" eaLnBrk="0" fontAlgn="base" hangingPunct="0">
        <a:spcBef>
          <a:spcPct val="0"/>
        </a:spcBef>
        <a:spcAft>
          <a:spcPct val="0"/>
        </a:spcAft>
        <a:defRPr sz="3600">
          <a:solidFill>
            <a:srgbClr val="622F08"/>
          </a:solidFill>
          <a:latin typeface="Georgia" pitchFamily="18" charset="0"/>
        </a:defRPr>
      </a:lvl3pPr>
      <a:lvl4pPr algn="ctr" rtl="0" eaLnBrk="0" fontAlgn="base" hangingPunct="0">
        <a:spcBef>
          <a:spcPct val="0"/>
        </a:spcBef>
        <a:spcAft>
          <a:spcPct val="0"/>
        </a:spcAft>
        <a:defRPr sz="3600">
          <a:solidFill>
            <a:srgbClr val="622F08"/>
          </a:solidFill>
          <a:latin typeface="Georgia" pitchFamily="18" charset="0"/>
        </a:defRPr>
      </a:lvl4pPr>
      <a:lvl5pPr algn="ctr" rtl="0" eaLnBrk="0" fontAlgn="base" hangingPunct="0">
        <a:spcBef>
          <a:spcPct val="0"/>
        </a:spcBef>
        <a:spcAft>
          <a:spcPct val="0"/>
        </a:spcAft>
        <a:defRPr sz="3600">
          <a:solidFill>
            <a:srgbClr val="622F08"/>
          </a:solidFill>
          <a:latin typeface="Georgia" pitchFamily="18" charset="0"/>
        </a:defRPr>
      </a:lvl5pPr>
      <a:lvl6pPr marL="457200" algn="ctr" rtl="0" eaLnBrk="1" fontAlgn="base" hangingPunct="1">
        <a:spcBef>
          <a:spcPct val="0"/>
        </a:spcBef>
        <a:spcAft>
          <a:spcPct val="0"/>
        </a:spcAft>
        <a:defRPr sz="3600">
          <a:solidFill>
            <a:srgbClr val="622F08"/>
          </a:solidFill>
          <a:latin typeface="Georgia" pitchFamily="18" charset="0"/>
        </a:defRPr>
      </a:lvl6pPr>
      <a:lvl7pPr marL="914400" algn="ctr" rtl="0" eaLnBrk="1" fontAlgn="base" hangingPunct="1">
        <a:spcBef>
          <a:spcPct val="0"/>
        </a:spcBef>
        <a:spcAft>
          <a:spcPct val="0"/>
        </a:spcAft>
        <a:defRPr sz="3600">
          <a:solidFill>
            <a:srgbClr val="622F08"/>
          </a:solidFill>
          <a:latin typeface="Georgia" pitchFamily="18" charset="0"/>
        </a:defRPr>
      </a:lvl7pPr>
      <a:lvl8pPr marL="1371600" algn="ctr" rtl="0" eaLnBrk="1" fontAlgn="base" hangingPunct="1">
        <a:spcBef>
          <a:spcPct val="0"/>
        </a:spcBef>
        <a:spcAft>
          <a:spcPct val="0"/>
        </a:spcAft>
        <a:defRPr sz="3600">
          <a:solidFill>
            <a:srgbClr val="622F08"/>
          </a:solidFill>
          <a:latin typeface="Georgia" pitchFamily="18" charset="0"/>
        </a:defRPr>
      </a:lvl8pPr>
      <a:lvl9pPr marL="1828800" algn="ctr" rtl="0" eaLnBrk="1" fontAlgn="base" hangingPunct="1">
        <a:spcBef>
          <a:spcPct val="0"/>
        </a:spcBef>
        <a:spcAft>
          <a:spcPct val="0"/>
        </a:spcAft>
        <a:defRPr sz="3600">
          <a:solidFill>
            <a:srgbClr val="622F08"/>
          </a:solidFill>
          <a:latin typeface="Georgia" pitchFamily="18"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800000"/>
          </a:solidFill>
          <a:latin typeface="Georgia" pitchFamily="18" charset="0"/>
          <a:ea typeface="+mn-ea"/>
          <a:cs typeface="+mn-cs"/>
        </a:defRPr>
      </a:lvl1pPr>
      <a:lvl2pPr marL="742950" indent="-285750" algn="l" rtl="0" eaLnBrk="0" fontAlgn="base" hangingPunct="0">
        <a:spcBef>
          <a:spcPct val="20000"/>
        </a:spcBef>
        <a:spcAft>
          <a:spcPct val="0"/>
        </a:spcAft>
        <a:buFont typeface="Arial" charset="0"/>
        <a:buChar char="–"/>
        <a:defRPr sz="2400" kern="1200">
          <a:solidFill>
            <a:srgbClr val="800000"/>
          </a:solidFill>
          <a:latin typeface="Georgia" pitchFamily="18" charset="0"/>
          <a:ea typeface="+mn-ea"/>
          <a:cs typeface="+mn-cs"/>
        </a:defRPr>
      </a:lvl2pPr>
      <a:lvl3pPr marL="1143000" indent="-228600" algn="l" rtl="0" eaLnBrk="0" fontAlgn="base" hangingPunct="0">
        <a:spcBef>
          <a:spcPct val="20000"/>
        </a:spcBef>
        <a:spcAft>
          <a:spcPct val="0"/>
        </a:spcAft>
        <a:buFont typeface="Arial" charset="0"/>
        <a:buChar char="•"/>
        <a:defRPr sz="2000" kern="1200">
          <a:solidFill>
            <a:srgbClr val="800000"/>
          </a:solidFill>
          <a:latin typeface="Georgia" pitchFamily="18" charset="0"/>
          <a:ea typeface="+mn-ea"/>
          <a:cs typeface="+mn-cs"/>
        </a:defRPr>
      </a:lvl3pPr>
      <a:lvl4pPr marL="1600200" indent="-228600" algn="l" rtl="0" eaLnBrk="0" fontAlgn="base" hangingPunct="0">
        <a:spcBef>
          <a:spcPct val="20000"/>
        </a:spcBef>
        <a:spcAft>
          <a:spcPct val="0"/>
        </a:spcAft>
        <a:buFont typeface="Arial" charset="0"/>
        <a:buChar char="–"/>
        <a:defRPr kern="1200">
          <a:solidFill>
            <a:srgbClr val="800000"/>
          </a:solidFill>
          <a:latin typeface="Georgia" pitchFamily="18" charset="0"/>
          <a:ea typeface="+mn-ea"/>
          <a:cs typeface="+mn-cs"/>
        </a:defRPr>
      </a:lvl4pPr>
      <a:lvl5pPr marL="2057400" indent="-228600" algn="l" rtl="0" eaLnBrk="0" fontAlgn="base" hangingPunct="0">
        <a:spcBef>
          <a:spcPct val="20000"/>
        </a:spcBef>
        <a:spcAft>
          <a:spcPct val="0"/>
        </a:spcAft>
        <a:buFont typeface="Arial" charset="0"/>
        <a:buChar char="»"/>
        <a:defRPr kern="1200">
          <a:solidFill>
            <a:srgbClr val="800000"/>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wrap="square" numCol="1" anchorCtr="0" compatLnSpc="1">
            <a:prstTxWarp prst="textNoShape">
              <a:avLst/>
            </a:prstTxWarp>
          </a:bodyPr>
          <a:lstStyle/>
          <a:p>
            <a:pPr eaLnBrk="1" hangingPunct="1">
              <a:defRPr/>
            </a:pPr>
            <a:r>
              <a:rPr lang="en-AU" dirty="0" smtClean="0">
                <a:effectLst>
                  <a:outerShdw blurRad="38100" dist="38100" dir="2700000" algn="tl">
                    <a:srgbClr val="C0C0C0"/>
                  </a:outerShdw>
                </a:effectLst>
              </a:rPr>
              <a:t>Who was Jesus?</a:t>
            </a:r>
          </a:p>
        </p:txBody>
      </p:sp>
      <p:sp>
        <p:nvSpPr>
          <p:cNvPr id="3" name="Subtitle 2"/>
          <p:cNvSpPr>
            <a:spLocks noGrp="1"/>
          </p:cNvSpPr>
          <p:nvPr>
            <p:ph type="subTitle" idx="1"/>
          </p:nvPr>
        </p:nvSpPr>
        <p:spPr>
          <a:xfrm>
            <a:off x="468313" y="3886200"/>
            <a:ext cx="8207375" cy="1752600"/>
          </a:xfrm>
        </p:spPr>
        <p:txBody>
          <a:bodyPr/>
          <a:lstStyle/>
          <a:p>
            <a:pPr eaLnBrk="1" hangingPunct="1">
              <a:defRPr/>
            </a:pPr>
            <a:r>
              <a:rPr lang="en-AU" dirty="0" smtClean="0">
                <a:effectLst>
                  <a:outerShdw blurRad="38100" dist="38100" dir="2700000" algn="tl">
                    <a:srgbClr val="C0C0C0"/>
                  </a:outerShdw>
                </a:effectLst>
              </a:rPr>
              <a:t>Jesus’ </a:t>
            </a:r>
            <a:r>
              <a:rPr lang="en-AU" dirty="0" smtClean="0">
                <a:effectLst>
                  <a:outerShdw blurRad="38100" dist="38100" dir="2700000" algn="tl">
                    <a:srgbClr val="C0C0C0"/>
                  </a:outerShdw>
                </a:effectLst>
              </a:rPr>
              <a:t>Self Identity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Insufficient Time for Legend</a:t>
            </a:r>
            <a:endParaRPr lang="en-AU" dirty="0"/>
          </a:p>
        </p:txBody>
      </p:sp>
      <p:sp>
        <p:nvSpPr>
          <p:cNvPr id="3" name="Content Placeholder 2"/>
          <p:cNvSpPr>
            <a:spLocks noGrp="1"/>
          </p:cNvSpPr>
          <p:nvPr>
            <p:ph idx="1"/>
          </p:nvPr>
        </p:nvSpPr>
        <p:spPr/>
        <p:txBody>
          <a:bodyPr/>
          <a:lstStyle/>
          <a:p>
            <a:r>
              <a:rPr lang="en-AU" dirty="0" smtClean="0"/>
              <a:t>How can we know what happened 2000 years ago?</a:t>
            </a:r>
          </a:p>
          <a:p>
            <a:r>
              <a:rPr lang="en-AU" dirty="0" smtClean="0"/>
              <a:t>What matters is the time between event and evidence, not time since evidence</a:t>
            </a:r>
          </a:p>
          <a:p>
            <a:r>
              <a:rPr lang="en-AU" dirty="0" smtClean="0"/>
              <a:t>Good evidence does not degrade with time</a:t>
            </a:r>
          </a:p>
          <a:p>
            <a:r>
              <a:rPr lang="en-AU" dirty="0" smtClean="0"/>
              <a:t>Most of NT written within 15-60 years of </a:t>
            </a:r>
            <a:r>
              <a:rPr lang="en-AU" dirty="0" smtClean="0"/>
              <a:t>crucifixion</a:t>
            </a:r>
          </a:p>
          <a:p>
            <a:r>
              <a:rPr lang="en-AU" dirty="0" smtClean="0"/>
              <a:t>Dating is controversial</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Legend continued</a:t>
            </a:r>
            <a:endParaRPr lang="en-AU" dirty="0"/>
          </a:p>
        </p:txBody>
      </p:sp>
      <p:sp>
        <p:nvSpPr>
          <p:cNvPr id="3" name="Content Placeholder 2"/>
          <p:cNvSpPr>
            <a:spLocks noGrp="1"/>
          </p:cNvSpPr>
          <p:nvPr>
            <p:ph idx="1"/>
          </p:nvPr>
        </p:nvSpPr>
        <p:spPr/>
        <p:txBody>
          <a:bodyPr/>
          <a:lstStyle/>
          <a:p>
            <a:r>
              <a:rPr lang="en-AU" dirty="0" smtClean="0"/>
              <a:t>Consensus </a:t>
            </a:r>
            <a:r>
              <a:rPr lang="en-AU" dirty="0" smtClean="0"/>
              <a:t>is that </a:t>
            </a:r>
            <a:r>
              <a:rPr lang="en-AU" dirty="0" smtClean="0"/>
              <a:t>gospels are not bald-faced lies</a:t>
            </a:r>
          </a:p>
          <a:p>
            <a:r>
              <a:rPr lang="en-AU" dirty="0" smtClean="0"/>
              <a:t>Not a massive conspiracy</a:t>
            </a:r>
          </a:p>
          <a:p>
            <a:r>
              <a:rPr lang="en-AU" dirty="0" smtClean="0"/>
              <a:t>Only suggested by sensationalists</a:t>
            </a:r>
          </a:p>
          <a:p>
            <a:r>
              <a:rPr lang="en-AU" dirty="0" smtClean="0"/>
              <a:t>Writers sincerely believed what they wrote</a:t>
            </a:r>
          </a:p>
          <a:p>
            <a:r>
              <a:rPr lang="en-AU" dirty="0" smtClean="0"/>
              <a:t>Time gap too short for legend development</a:t>
            </a:r>
          </a:p>
          <a:p>
            <a:r>
              <a:rPr lang="en-AU" dirty="0" smtClean="0"/>
              <a:t>Roman &amp; Greek histories had much larger gaps</a:t>
            </a:r>
          </a:p>
          <a:p>
            <a:r>
              <a:rPr lang="en-AU" dirty="0" smtClean="0"/>
              <a:t>For Alexander the Great the gap &gt; 400 years</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89248"/>
          </a:xfrm>
        </p:spPr>
        <p:txBody>
          <a:bodyPr/>
          <a:lstStyle/>
          <a:p>
            <a:r>
              <a:rPr lang="en-AU" dirty="0" smtClean="0"/>
              <a:t>1. Legend continued</a:t>
            </a:r>
            <a:endParaRPr lang="en-AU" dirty="0"/>
          </a:p>
        </p:txBody>
      </p:sp>
      <p:sp>
        <p:nvSpPr>
          <p:cNvPr id="3" name="Content Placeholder 2"/>
          <p:cNvSpPr>
            <a:spLocks noGrp="1"/>
          </p:cNvSpPr>
          <p:nvPr>
            <p:ph idx="1"/>
          </p:nvPr>
        </p:nvSpPr>
        <p:spPr>
          <a:xfrm>
            <a:off x="457200" y="2276872"/>
            <a:ext cx="8229600" cy="3849291"/>
          </a:xfrm>
        </p:spPr>
        <p:txBody>
          <a:bodyPr/>
          <a:lstStyle/>
          <a:p>
            <a:r>
              <a:rPr lang="en-AU" dirty="0" smtClean="0"/>
              <a:t>Gospels written &amp; circulated within 1 generation after events</a:t>
            </a:r>
          </a:p>
          <a:p>
            <a:r>
              <a:rPr lang="en-AU" dirty="0" smtClean="0"/>
              <a:t>Legends appear in apocryphal gospels from 2</a:t>
            </a:r>
            <a:r>
              <a:rPr lang="en-AU" baseline="30000" dirty="0" smtClean="0"/>
              <a:t>nd</a:t>
            </a:r>
            <a:r>
              <a:rPr lang="en-AU" dirty="0" smtClean="0"/>
              <a:t> century</a:t>
            </a:r>
          </a:p>
          <a:p>
            <a:r>
              <a:rPr lang="en-AU" dirty="0" smtClean="0"/>
              <a:t>Gospels use even earlier sources</a:t>
            </a:r>
          </a:p>
          <a:p>
            <a:pPr lvl="1"/>
            <a:r>
              <a:rPr lang="en-AU" dirty="0" smtClean="0"/>
              <a:t>Mark’s passion story (37 AD)</a:t>
            </a:r>
          </a:p>
          <a:p>
            <a:pPr lvl="1"/>
            <a:r>
              <a:rPr lang="en-AU" dirty="0" smtClean="0"/>
              <a:t>Paul’s Last supper account (1 </a:t>
            </a:r>
            <a:r>
              <a:rPr lang="en-AU" dirty="0" err="1" smtClean="0"/>
              <a:t>Cor</a:t>
            </a:r>
            <a:r>
              <a:rPr lang="en-AU" dirty="0" smtClean="0"/>
              <a:t> 11:23-26) &lt; 5 years</a:t>
            </a:r>
          </a:p>
          <a:p>
            <a:pPr lvl="1"/>
            <a:r>
              <a:rPr lang="en-AU" dirty="0" smtClean="0"/>
              <a:t>Paul’s resurrection account (1 </a:t>
            </a:r>
            <a:r>
              <a:rPr lang="en-AU" dirty="0" err="1" smtClean="0"/>
              <a:t>Cor</a:t>
            </a:r>
            <a:r>
              <a:rPr lang="en-AU" dirty="0" smtClean="0"/>
              <a:t> 15) &lt; 5 years</a:t>
            </a: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 Are gospels folk tales?</a:t>
            </a:r>
            <a:endParaRPr lang="en-AU" dirty="0"/>
          </a:p>
        </p:txBody>
      </p:sp>
      <p:sp>
        <p:nvSpPr>
          <p:cNvPr id="3" name="Content Placeholder 2"/>
          <p:cNvSpPr>
            <a:spLocks noGrp="1"/>
          </p:cNvSpPr>
          <p:nvPr>
            <p:ph idx="1"/>
          </p:nvPr>
        </p:nvSpPr>
        <p:spPr/>
        <p:txBody>
          <a:bodyPr/>
          <a:lstStyle/>
          <a:p>
            <a:r>
              <a:rPr lang="en-AU" dirty="0" smtClean="0"/>
              <a:t>Refer to real people such as  Herod, Pilate, Caiaphas, John the Baptist</a:t>
            </a:r>
          </a:p>
          <a:p>
            <a:r>
              <a:rPr lang="en-AU" dirty="0" smtClean="0"/>
              <a:t>All recorded independently by Josephus</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 Was transmission reliable?</a:t>
            </a:r>
            <a:endParaRPr lang="en-AU" dirty="0"/>
          </a:p>
        </p:txBody>
      </p:sp>
      <p:sp>
        <p:nvSpPr>
          <p:cNvPr id="3" name="Content Placeholder 2"/>
          <p:cNvSpPr>
            <a:spLocks noGrp="1"/>
          </p:cNvSpPr>
          <p:nvPr>
            <p:ph idx="1"/>
          </p:nvPr>
        </p:nvSpPr>
        <p:spPr/>
        <p:txBody>
          <a:bodyPr/>
          <a:lstStyle/>
          <a:p>
            <a:r>
              <a:rPr lang="en-AU" dirty="0" smtClean="0"/>
              <a:t>Ability to memorise oral tradition was highly prized</a:t>
            </a:r>
          </a:p>
          <a:p>
            <a:r>
              <a:rPr lang="en-AU" dirty="0" smtClean="0"/>
              <a:t>Children taught to memorise sacred texts</a:t>
            </a:r>
          </a:p>
          <a:p>
            <a:r>
              <a:rPr lang="en-AU" dirty="0" smtClean="0"/>
              <a:t>Scribal tradition for recording OT texts</a:t>
            </a: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4. Were the traditions embellished?</a:t>
            </a:r>
            <a:endParaRPr lang="en-AU" dirty="0"/>
          </a:p>
        </p:txBody>
      </p:sp>
      <p:sp>
        <p:nvSpPr>
          <p:cNvPr id="3" name="Content Placeholder 2"/>
          <p:cNvSpPr>
            <a:spLocks noGrp="1"/>
          </p:cNvSpPr>
          <p:nvPr>
            <p:ph idx="1"/>
          </p:nvPr>
        </p:nvSpPr>
        <p:spPr/>
        <p:txBody>
          <a:bodyPr/>
          <a:lstStyle/>
          <a:p>
            <a:r>
              <a:rPr lang="en-AU" dirty="0" smtClean="0"/>
              <a:t>Eyewitnesses were still alive at time of writing</a:t>
            </a:r>
          </a:p>
          <a:p>
            <a:r>
              <a:rPr lang="en-AU" dirty="0" smtClean="0"/>
              <a:t>Traditions supervised by original apostles</a:t>
            </a: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5. Do writers have a reliable track record?</a:t>
            </a:r>
            <a:endParaRPr lang="en-AU" dirty="0"/>
          </a:p>
        </p:txBody>
      </p:sp>
      <p:sp>
        <p:nvSpPr>
          <p:cNvPr id="3" name="Content Placeholder 2"/>
          <p:cNvSpPr>
            <a:spLocks noGrp="1"/>
          </p:cNvSpPr>
          <p:nvPr>
            <p:ph idx="1"/>
          </p:nvPr>
        </p:nvSpPr>
        <p:spPr/>
        <p:txBody>
          <a:bodyPr/>
          <a:lstStyle/>
          <a:p>
            <a:r>
              <a:rPr lang="en-AU" dirty="0" smtClean="0"/>
              <a:t>Much can be checked</a:t>
            </a:r>
          </a:p>
          <a:p>
            <a:r>
              <a:rPr lang="en-AU" dirty="0" smtClean="0"/>
              <a:t>Discrepancies are the exception</a:t>
            </a:r>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545232"/>
          </a:xfrm>
        </p:spPr>
        <p:txBody>
          <a:bodyPr>
            <a:normAutofit fontScale="90000"/>
          </a:bodyPr>
          <a:lstStyle/>
          <a:p>
            <a:r>
              <a:rPr lang="en-AU" dirty="0" smtClean="0"/>
              <a:t>Luke as an Example</a:t>
            </a:r>
            <a:endParaRPr lang="en-AU" dirty="0"/>
          </a:p>
        </p:txBody>
      </p:sp>
      <p:sp>
        <p:nvSpPr>
          <p:cNvPr id="3" name="Content Placeholder 2"/>
          <p:cNvSpPr>
            <a:spLocks noGrp="1"/>
          </p:cNvSpPr>
          <p:nvPr>
            <p:ph idx="1"/>
          </p:nvPr>
        </p:nvSpPr>
        <p:spPr>
          <a:xfrm>
            <a:off x="0" y="1916832"/>
            <a:ext cx="9144000" cy="4209331"/>
          </a:xfrm>
        </p:spPr>
        <p:txBody>
          <a:bodyPr/>
          <a:lstStyle/>
          <a:p>
            <a:r>
              <a:rPr lang="en-AU" dirty="0" smtClean="0"/>
              <a:t>Many have undertaken to draw up an account of the things that have been fulfilled among us, just as they were handed down to us by those who from the first were eyewitnesses and servants of the word. Therefore, since I myself have carefully investigated everything from the beginning, it seemed good also to me to write an orderly account for you, most excellent </a:t>
            </a:r>
            <a:r>
              <a:rPr lang="en-AU" dirty="0" err="1" smtClean="0"/>
              <a:t>Theophilus</a:t>
            </a:r>
            <a:r>
              <a:rPr lang="en-AU" dirty="0" smtClean="0"/>
              <a:t>, so that you may know the certainty of the things you have been taught.  (Luke 1:1-4)</a:t>
            </a:r>
          </a:p>
          <a:p>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Luke’s claims in Prologue</a:t>
            </a:r>
            <a:endParaRPr lang="en-AU" dirty="0"/>
          </a:p>
        </p:txBody>
      </p:sp>
      <p:sp>
        <p:nvSpPr>
          <p:cNvPr id="3" name="Content Placeholder 2"/>
          <p:cNvSpPr>
            <a:spLocks noGrp="1"/>
          </p:cNvSpPr>
          <p:nvPr>
            <p:ph idx="1"/>
          </p:nvPr>
        </p:nvSpPr>
        <p:spPr/>
        <p:txBody>
          <a:bodyPr/>
          <a:lstStyle/>
          <a:p>
            <a:r>
              <a:rPr lang="en-AU" dirty="0" smtClean="0"/>
              <a:t>I (Luke)</a:t>
            </a:r>
          </a:p>
          <a:p>
            <a:pPr lvl="1"/>
            <a:r>
              <a:rPr lang="en-AU" dirty="0" smtClean="0"/>
              <a:t>consulted written accounts,</a:t>
            </a:r>
          </a:p>
          <a:p>
            <a:pPr lvl="1"/>
            <a:r>
              <a:rPr lang="en-AU" dirty="0" smtClean="0"/>
              <a:t>spoke to eye witnesses,</a:t>
            </a:r>
          </a:p>
          <a:p>
            <a:pPr lvl="1"/>
            <a:r>
              <a:rPr lang="en-AU" dirty="0" smtClean="0"/>
              <a:t>conducted a careful investigation, and</a:t>
            </a:r>
          </a:p>
          <a:p>
            <a:pPr lvl="1"/>
            <a:r>
              <a:rPr lang="en-AU" dirty="0" smtClean="0"/>
              <a:t>wrote an orderly account</a:t>
            </a:r>
          </a:p>
          <a:p>
            <a:r>
              <a:rPr lang="en-AU" dirty="0" smtClean="0"/>
              <a:t>So that you can be certain about what you have been taught.</a:t>
            </a:r>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648072"/>
          </a:xfrm>
        </p:spPr>
        <p:txBody>
          <a:bodyPr/>
          <a:lstStyle/>
          <a:p>
            <a:r>
              <a:rPr lang="en-AU" dirty="0" smtClean="0"/>
              <a:t>Who was Luke?</a:t>
            </a:r>
            <a:endParaRPr lang="en-AU" dirty="0"/>
          </a:p>
        </p:txBody>
      </p:sp>
      <p:sp>
        <p:nvSpPr>
          <p:cNvPr id="3" name="Content Placeholder 2"/>
          <p:cNvSpPr>
            <a:spLocks noGrp="1"/>
          </p:cNvSpPr>
          <p:nvPr>
            <p:ph idx="1"/>
          </p:nvPr>
        </p:nvSpPr>
        <p:spPr>
          <a:xfrm>
            <a:off x="457200" y="1844824"/>
            <a:ext cx="8229600" cy="4281339"/>
          </a:xfrm>
        </p:spPr>
        <p:txBody>
          <a:bodyPr/>
          <a:lstStyle/>
          <a:p>
            <a:r>
              <a:rPr lang="en-AU" dirty="0" smtClean="0"/>
              <a:t>Not an eye witness</a:t>
            </a:r>
          </a:p>
          <a:p>
            <a:r>
              <a:rPr lang="en-AU" dirty="0" smtClean="0"/>
              <a:t>“We” passages in Acts indicate:</a:t>
            </a:r>
          </a:p>
          <a:p>
            <a:pPr lvl="1"/>
            <a:r>
              <a:rPr lang="en-AU" dirty="0" smtClean="0"/>
              <a:t>Joined Paul near </a:t>
            </a:r>
            <a:r>
              <a:rPr lang="en-AU" dirty="0" smtClean="0"/>
              <a:t>Troas</a:t>
            </a:r>
          </a:p>
          <a:p>
            <a:pPr lvl="1"/>
            <a:r>
              <a:rPr lang="en-AU" dirty="0" smtClean="0"/>
              <a:t>Accompanied Paul to</a:t>
            </a:r>
            <a:r>
              <a:rPr lang="en-AU" dirty="0" smtClean="0"/>
              <a:t> </a:t>
            </a:r>
            <a:r>
              <a:rPr lang="en-AU" dirty="0" smtClean="0"/>
              <a:t>Samothrace, Philippi, then to Jerusalem</a:t>
            </a:r>
          </a:p>
          <a:p>
            <a:pPr lvl="1"/>
            <a:r>
              <a:rPr lang="en-AU" dirty="0" smtClean="0"/>
              <a:t>1</a:t>
            </a:r>
            <a:r>
              <a:rPr lang="en-AU" baseline="30000" dirty="0" smtClean="0"/>
              <a:t>st</a:t>
            </a:r>
            <a:r>
              <a:rPr lang="en-AU" dirty="0" smtClean="0"/>
              <a:t> hand contact with eyewitnesses in Jerusalem</a:t>
            </a:r>
          </a:p>
          <a:p>
            <a:pPr lvl="1"/>
            <a:r>
              <a:rPr lang="en-AU" dirty="0" smtClean="0"/>
              <a:t>Eyewitnesses were probably the women</a:t>
            </a:r>
          </a:p>
          <a:p>
            <a:r>
              <a:rPr lang="en-AU" dirty="0" smtClean="0"/>
              <a:t>Context in </a:t>
            </a:r>
            <a:r>
              <a:rPr lang="en-AU" dirty="0" smtClean="0"/>
              <a:t>Acts has been cross-checked</a:t>
            </a:r>
          </a:p>
          <a:p>
            <a:r>
              <a:rPr lang="en-AU" dirty="0" smtClean="0"/>
              <a:t>Should not assume Luke is wrong unless proven right – at least a position of neutrality</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NT Reliability</a:t>
            </a:r>
            <a:endParaRPr lang="en-AU" dirty="0"/>
          </a:p>
        </p:txBody>
      </p:sp>
      <p:sp>
        <p:nvSpPr>
          <p:cNvPr id="3" name="Content Placeholder 2"/>
          <p:cNvSpPr>
            <a:spLocks noGrp="1"/>
          </p:cNvSpPr>
          <p:nvPr>
            <p:ph idx="1"/>
          </p:nvPr>
        </p:nvSpPr>
        <p:spPr/>
        <p:txBody>
          <a:bodyPr/>
          <a:lstStyle/>
          <a:p>
            <a:r>
              <a:rPr lang="en-AU" dirty="0" smtClean="0"/>
              <a:t>Radical critics get a free pass from the press</a:t>
            </a:r>
          </a:p>
          <a:p>
            <a:r>
              <a:rPr lang="en-AU" dirty="0" smtClean="0"/>
              <a:t>Scholarship has changed in their view of NT reliability</a:t>
            </a:r>
          </a:p>
          <a:p>
            <a:r>
              <a:rPr lang="en-AU" dirty="0" smtClean="0"/>
              <a:t>Context matters to miracle claims</a:t>
            </a:r>
          </a:p>
          <a:p>
            <a:r>
              <a:rPr lang="en-AU" dirty="0" smtClean="0"/>
              <a:t>Jesus miracles and resurrection should be considered in context of his life and claims</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864096"/>
          </a:xfrm>
        </p:spPr>
        <p:txBody>
          <a:bodyPr/>
          <a:lstStyle/>
          <a:p>
            <a:r>
              <a:rPr lang="en-AU" dirty="0" smtClean="0"/>
              <a:t>Criteria of Authenticity</a:t>
            </a:r>
            <a:endParaRPr lang="en-AU" dirty="0"/>
          </a:p>
        </p:txBody>
      </p:sp>
      <p:sp>
        <p:nvSpPr>
          <p:cNvPr id="3" name="Content Placeholder 2"/>
          <p:cNvSpPr>
            <a:spLocks noGrp="1"/>
          </p:cNvSpPr>
          <p:nvPr>
            <p:ph idx="1"/>
          </p:nvPr>
        </p:nvSpPr>
        <p:spPr>
          <a:xfrm>
            <a:off x="0" y="2060848"/>
            <a:ext cx="9144000" cy="4248472"/>
          </a:xfrm>
        </p:spPr>
        <p:txBody>
          <a:bodyPr/>
          <a:lstStyle/>
          <a:p>
            <a:r>
              <a:rPr lang="en-AU" dirty="0" smtClean="0"/>
              <a:t>Signs of credibility - increase historical probability</a:t>
            </a:r>
          </a:p>
          <a:p>
            <a:r>
              <a:rPr lang="en-AU" dirty="0" smtClean="0"/>
              <a:t>Some criteria:</a:t>
            </a:r>
          </a:p>
          <a:p>
            <a:pPr marL="914400" lvl="1" indent="-457200">
              <a:buFont typeface="+mj-lt"/>
              <a:buAutoNum type="arabicPeriod"/>
            </a:pPr>
            <a:r>
              <a:rPr lang="en-AU" dirty="0" smtClean="0"/>
              <a:t>Historical fit – fit with known </a:t>
            </a:r>
            <a:r>
              <a:rPr lang="en-AU" dirty="0" smtClean="0"/>
              <a:t>historical </a:t>
            </a:r>
            <a:r>
              <a:rPr lang="en-AU" dirty="0" smtClean="0"/>
              <a:t>facts</a:t>
            </a:r>
          </a:p>
          <a:p>
            <a:pPr marL="914400" lvl="1" indent="-457200">
              <a:buFont typeface="+mj-lt"/>
              <a:buAutoNum type="arabicPeriod"/>
            </a:pPr>
            <a:r>
              <a:rPr lang="en-AU" dirty="0" smtClean="0"/>
              <a:t>Independent early sources – multiple attestation</a:t>
            </a:r>
          </a:p>
          <a:p>
            <a:pPr marL="914400" lvl="1" indent="-457200">
              <a:buFont typeface="+mj-lt"/>
              <a:buAutoNum type="arabicPeriod"/>
            </a:pPr>
            <a:r>
              <a:rPr lang="en-AU" dirty="0" smtClean="0"/>
              <a:t>Embarrassment –awkward for Christian church</a:t>
            </a:r>
          </a:p>
          <a:p>
            <a:pPr marL="914400" lvl="1" indent="-457200">
              <a:buFont typeface="+mj-lt"/>
              <a:buAutoNum type="arabicPeriod"/>
            </a:pPr>
            <a:r>
              <a:rPr lang="en-AU" dirty="0" smtClean="0"/>
              <a:t>Dissimilarity – unlike earlier Jewish or later Christian ideas</a:t>
            </a:r>
          </a:p>
          <a:p>
            <a:pPr marL="914400" lvl="1" indent="-457200">
              <a:buFont typeface="+mj-lt"/>
              <a:buAutoNum type="arabicPeriod"/>
            </a:pPr>
            <a:r>
              <a:rPr lang="en-AU" dirty="0" smtClean="0"/>
              <a:t>Semitisms – traces to Hebrew or Aramaic language</a:t>
            </a:r>
          </a:p>
          <a:p>
            <a:pPr marL="914400" lvl="1" indent="-457200">
              <a:buFont typeface="+mj-lt"/>
              <a:buAutoNum type="arabicPeriod"/>
            </a:pPr>
            <a:r>
              <a:rPr lang="en-AU" dirty="0" smtClean="0"/>
              <a:t>Coherence – fits with established facts</a:t>
            </a: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73224"/>
          </a:xfrm>
        </p:spPr>
        <p:txBody>
          <a:bodyPr>
            <a:normAutofit fontScale="90000"/>
          </a:bodyPr>
          <a:lstStyle/>
          <a:p>
            <a:r>
              <a:rPr lang="en-AU" dirty="0" smtClean="0"/>
              <a:t>Characteristics of historical criteria</a:t>
            </a:r>
            <a:endParaRPr lang="en-AU" dirty="0"/>
          </a:p>
        </p:txBody>
      </p:sp>
      <p:sp>
        <p:nvSpPr>
          <p:cNvPr id="3" name="Content Placeholder 2"/>
          <p:cNvSpPr>
            <a:spLocks noGrp="1"/>
          </p:cNvSpPr>
          <p:nvPr>
            <p:ph idx="1"/>
          </p:nvPr>
        </p:nvSpPr>
        <p:spPr>
          <a:xfrm>
            <a:off x="0" y="1844824"/>
            <a:ext cx="9144000" cy="4281339"/>
          </a:xfrm>
        </p:spPr>
        <p:txBody>
          <a:bodyPr/>
          <a:lstStyle/>
          <a:p>
            <a:r>
              <a:rPr lang="en-AU" dirty="0" smtClean="0"/>
              <a:t>Positive signs of credibility</a:t>
            </a:r>
          </a:p>
          <a:p>
            <a:r>
              <a:rPr lang="en-AU" dirty="0" smtClean="0"/>
              <a:t>Can be used to establish but not deny (how do we falsify?)</a:t>
            </a:r>
          </a:p>
          <a:p>
            <a:r>
              <a:rPr lang="en-AU" dirty="0" smtClean="0"/>
              <a:t>Absence of criteria do not mean it is false, just a position of neutrality</a:t>
            </a:r>
          </a:p>
          <a:p>
            <a:r>
              <a:rPr lang="en-AU" dirty="0" smtClean="0"/>
              <a:t>Criteria do not assume reliability – detect nuggets</a:t>
            </a:r>
          </a:p>
          <a:p>
            <a:r>
              <a:rPr lang="en-AU" dirty="0" smtClean="0"/>
              <a:t>Events evaluated independently</a:t>
            </a:r>
          </a:p>
          <a:p>
            <a:r>
              <a:rPr lang="en-AU" dirty="0" smtClean="0"/>
              <a:t>Not trying to </a:t>
            </a:r>
            <a:r>
              <a:rPr lang="en-AU" dirty="0" smtClean="0"/>
              <a:t>prove </a:t>
            </a:r>
            <a:r>
              <a:rPr lang="en-AU" dirty="0" smtClean="0"/>
              <a:t>Biblical inerrancy</a:t>
            </a:r>
          </a:p>
          <a:p>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648072"/>
          </a:xfrm>
        </p:spPr>
        <p:txBody>
          <a:bodyPr/>
          <a:lstStyle/>
          <a:p>
            <a:r>
              <a:rPr lang="en-AU" dirty="0" smtClean="0"/>
              <a:t>Paul’s Claims</a:t>
            </a:r>
            <a:endParaRPr lang="en-AU" dirty="0"/>
          </a:p>
        </p:txBody>
      </p:sp>
      <p:sp>
        <p:nvSpPr>
          <p:cNvPr id="3" name="Content Placeholder 2"/>
          <p:cNvSpPr>
            <a:spLocks noGrp="1"/>
          </p:cNvSpPr>
          <p:nvPr>
            <p:ph idx="1"/>
          </p:nvPr>
        </p:nvSpPr>
        <p:spPr>
          <a:xfrm>
            <a:off x="457200" y="1916832"/>
            <a:ext cx="8229600" cy="4209331"/>
          </a:xfrm>
        </p:spPr>
        <p:txBody>
          <a:bodyPr/>
          <a:lstStyle/>
          <a:p>
            <a:r>
              <a:rPr lang="en-AU" dirty="0" smtClean="0"/>
              <a:t>We will c</a:t>
            </a:r>
            <a:r>
              <a:rPr lang="en-AU" dirty="0" smtClean="0"/>
              <a:t>onsider </a:t>
            </a:r>
            <a:r>
              <a:rPr lang="en-AU" dirty="0" smtClean="0"/>
              <a:t>Paul’s statements prior to Jesus’ claims</a:t>
            </a:r>
          </a:p>
          <a:p>
            <a:r>
              <a:rPr lang="en-AU" dirty="0" smtClean="0"/>
              <a:t>Phil 2:6 - Who, being in very nature God, did not consider equality with God something to be grasped</a:t>
            </a:r>
          </a:p>
          <a:p>
            <a:r>
              <a:rPr lang="en-AU" dirty="0" smtClean="0"/>
              <a:t>How could a monotheistic Jew say such a thing unless Jesus had said it himself?</a:t>
            </a:r>
          </a:p>
          <a:p>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Jesus’ Explicit Claims</a:t>
            </a:r>
            <a:endParaRPr lang="en-AU" dirty="0"/>
          </a:p>
        </p:txBody>
      </p:sp>
      <p:sp>
        <p:nvSpPr>
          <p:cNvPr id="3" name="Content Placeholder 2"/>
          <p:cNvSpPr>
            <a:spLocks noGrp="1"/>
          </p:cNvSpPr>
          <p:nvPr>
            <p:ph idx="1"/>
          </p:nvPr>
        </p:nvSpPr>
        <p:spPr/>
        <p:txBody>
          <a:bodyPr/>
          <a:lstStyle/>
          <a:p>
            <a:r>
              <a:rPr lang="en-AU" dirty="0" smtClean="0"/>
              <a:t>Messiah</a:t>
            </a:r>
          </a:p>
          <a:p>
            <a:r>
              <a:rPr lang="en-AU" dirty="0" smtClean="0"/>
              <a:t>Unique Son of God</a:t>
            </a:r>
          </a:p>
          <a:p>
            <a:r>
              <a:rPr lang="en-AU" dirty="0" smtClean="0"/>
              <a:t>Son of Man</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17240"/>
          </a:xfrm>
        </p:spPr>
        <p:txBody>
          <a:bodyPr>
            <a:normAutofit fontScale="90000"/>
          </a:bodyPr>
          <a:lstStyle/>
          <a:p>
            <a:r>
              <a:rPr lang="en-AU" dirty="0" smtClean="0"/>
              <a:t>Messiah</a:t>
            </a:r>
            <a:endParaRPr lang="en-AU" dirty="0"/>
          </a:p>
        </p:txBody>
      </p:sp>
      <p:sp>
        <p:nvSpPr>
          <p:cNvPr id="3" name="Content Placeholder 2"/>
          <p:cNvSpPr>
            <a:spLocks noGrp="1"/>
          </p:cNvSpPr>
          <p:nvPr>
            <p:ph idx="1"/>
          </p:nvPr>
        </p:nvSpPr>
        <p:spPr>
          <a:xfrm>
            <a:off x="0" y="1916832"/>
            <a:ext cx="9144000" cy="4608512"/>
          </a:xfrm>
        </p:spPr>
        <p:txBody>
          <a:bodyPr/>
          <a:lstStyle/>
          <a:p>
            <a:r>
              <a:rPr lang="en-AU" dirty="0" smtClean="0"/>
              <a:t>Expectation:</a:t>
            </a:r>
          </a:p>
          <a:p>
            <a:pPr lvl="1"/>
            <a:r>
              <a:rPr lang="en-AU" dirty="0" smtClean="0"/>
              <a:t>Israel’s ancient hope = Anointed One</a:t>
            </a:r>
          </a:p>
          <a:p>
            <a:pPr lvl="1"/>
            <a:r>
              <a:rPr lang="en-AU" dirty="0" smtClean="0"/>
              <a:t>Descendant of David – king over Israel</a:t>
            </a:r>
          </a:p>
          <a:p>
            <a:pPr lvl="1"/>
            <a:r>
              <a:rPr lang="en-AU" dirty="0" smtClean="0"/>
              <a:t>Spiritual shepherd over Israel</a:t>
            </a:r>
          </a:p>
          <a:p>
            <a:r>
              <a:rPr lang="en-AU" dirty="0" smtClean="0"/>
              <a:t>Early Christians referred to Jesus as Christ (Messiah)</a:t>
            </a:r>
          </a:p>
          <a:p>
            <a:r>
              <a:rPr lang="en-AU" dirty="0" smtClean="0"/>
              <a:t>Where did they get this from?</a:t>
            </a:r>
          </a:p>
          <a:p>
            <a:pPr lvl="1"/>
            <a:r>
              <a:rPr lang="en-AU" dirty="0" smtClean="0"/>
              <a:t>He did not establish David’s throne</a:t>
            </a:r>
          </a:p>
          <a:p>
            <a:pPr lvl="1"/>
            <a:r>
              <a:rPr lang="en-AU" dirty="0" smtClean="0"/>
              <a:t>He was crucified</a:t>
            </a:r>
          </a:p>
          <a:p>
            <a:pPr lvl="1"/>
            <a:r>
              <a:rPr lang="en-AU" dirty="0" smtClean="0"/>
              <a:t>No connection between resurrection and Messiah</a:t>
            </a:r>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545232"/>
          </a:xfrm>
        </p:spPr>
        <p:txBody>
          <a:bodyPr>
            <a:normAutofit fontScale="90000"/>
          </a:bodyPr>
          <a:lstStyle/>
          <a:p>
            <a:r>
              <a:rPr lang="en-AU" dirty="0" smtClean="0"/>
              <a:t>Mark 8:27-29</a:t>
            </a:r>
            <a:endParaRPr lang="en-AU" dirty="0"/>
          </a:p>
        </p:txBody>
      </p:sp>
      <p:sp>
        <p:nvSpPr>
          <p:cNvPr id="3" name="Content Placeholder 2"/>
          <p:cNvSpPr>
            <a:spLocks noGrp="1"/>
          </p:cNvSpPr>
          <p:nvPr>
            <p:ph idx="1"/>
          </p:nvPr>
        </p:nvSpPr>
        <p:spPr>
          <a:xfrm>
            <a:off x="0" y="1916832"/>
            <a:ext cx="9144000" cy="4209331"/>
          </a:xfrm>
        </p:spPr>
        <p:txBody>
          <a:bodyPr/>
          <a:lstStyle/>
          <a:p>
            <a:r>
              <a:rPr lang="en-AU" sz="2400" dirty="0" smtClean="0"/>
              <a:t>27 Jesus and his disciples went on to the villages around Caesarea Philippi. On the way he asked them, "Who do people say I am?" </a:t>
            </a:r>
          </a:p>
          <a:p>
            <a:r>
              <a:rPr lang="en-AU" sz="2400" dirty="0" smtClean="0"/>
              <a:t>28 They replied, "Some say John the Baptist; others say Elijah; and still others, one of the prophets." </a:t>
            </a:r>
          </a:p>
          <a:p>
            <a:r>
              <a:rPr lang="en-AU" sz="2400" dirty="0" smtClean="0"/>
              <a:t>29 "But what about you?" he asked. "Who do you say I am?" </a:t>
            </a:r>
          </a:p>
          <a:p>
            <a:r>
              <a:rPr lang="en-AU" sz="2400" dirty="0" smtClean="0"/>
              <a:t>Peter answered, "You are the Christ." </a:t>
            </a:r>
          </a:p>
          <a:p>
            <a:r>
              <a:rPr lang="en-AU" sz="2400" dirty="0" smtClean="0"/>
              <a:t>Is this historical?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20080"/>
          </a:xfrm>
        </p:spPr>
        <p:txBody>
          <a:bodyPr/>
          <a:lstStyle/>
          <a:p>
            <a:r>
              <a:rPr lang="en-AU" dirty="0" smtClean="0"/>
              <a:t>Answer to John the Baptist</a:t>
            </a:r>
            <a:endParaRPr lang="en-AU" dirty="0"/>
          </a:p>
        </p:txBody>
      </p:sp>
      <p:sp>
        <p:nvSpPr>
          <p:cNvPr id="3" name="Content Placeholder 2"/>
          <p:cNvSpPr>
            <a:spLocks noGrp="1"/>
          </p:cNvSpPr>
          <p:nvPr>
            <p:ph idx="1"/>
          </p:nvPr>
        </p:nvSpPr>
        <p:spPr>
          <a:xfrm>
            <a:off x="0" y="1916832"/>
            <a:ext cx="9144000" cy="4464496"/>
          </a:xfrm>
        </p:spPr>
        <p:txBody>
          <a:bodyPr/>
          <a:lstStyle/>
          <a:p>
            <a:r>
              <a:rPr lang="en-AU" sz="2400" dirty="0" smtClean="0"/>
              <a:t>Matt 11:2-6 When John heard in prison what Christ was doing, he sent his disciples to ask him, "Are you the one who was to come, or should we expect someone else?“ Jesus replied, "Go back and report to John what you hear and see: The blind receive sight, the lame walk, those who have leprosy are cured, the deaf hear, the dead are raised, and the good news is preached to the poor. Blessed is the man who does not fall away on account of me." </a:t>
            </a:r>
          </a:p>
          <a:p>
            <a:r>
              <a:rPr lang="en-AU" sz="2400" dirty="0" smtClean="0"/>
              <a:t>Also in Luke 7:19-23 -&gt; from Q = early source</a:t>
            </a:r>
          </a:p>
          <a:p>
            <a:r>
              <a:rPr lang="en-AU" sz="2400" dirty="0" smtClean="0"/>
              <a:t>Criteria of embarrassment – John doubted</a:t>
            </a:r>
          </a:p>
          <a:p>
            <a:r>
              <a:rPr lang="en-AU" sz="2400" dirty="0" smtClean="0"/>
              <a:t>The “one who was to come” coheres with Jesus’ baptism</a:t>
            </a:r>
          </a:p>
          <a:p>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Triumphal Entry</a:t>
            </a:r>
            <a:endParaRPr lang="en-AU" dirty="0"/>
          </a:p>
        </p:txBody>
      </p:sp>
      <p:sp>
        <p:nvSpPr>
          <p:cNvPr id="3" name="Content Placeholder 2"/>
          <p:cNvSpPr>
            <a:spLocks noGrp="1"/>
          </p:cNvSpPr>
          <p:nvPr>
            <p:ph idx="1"/>
          </p:nvPr>
        </p:nvSpPr>
        <p:spPr/>
        <p:txBody>
          <a:bodyPr/>
          <a:lstStyle/>
          <a:p>
            <a:r>
              <a:rPr lang="en-AU" dirty="0" smtClean="0"/>
              <a:t>Asserted independently (Mark 11:1-11 and John 12:12-19)</a:t>
            </a:r>
          </a:p>
          <a:p>
            <a:r>
              <a:rPr lang="en-AU" dirty="0" smtClean="0"/>
              <a:t>Deliberate fulfilment of Zech 9:9</a:t>
            </a:r>
          </a:p>
          <a:p>
            <a:r>
              <a:rPr lang="en-AU" smtClean="0"/>
              <a:t>Claiming to be </a:t>
            </a:r>
            <a:r>
              <a:rPr lang="en-AU" dirty="0" smtClean="0"/>
              <a:t>promised King of Israel</a:t>
            </a: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17240"/>
          </a:xfrm>
        </p:spPr>
        <p:txBody>
          <a:bodyPr>
            <a:normAutofit fontScale="90000"/>
          </a:bodyPr>
          <a:lstStyle/>
          <a:p>
            <a:r>
              <a:rPr lang="en-AU" dirty="0" smtClean="0"/>
              <a:t>The Trial</a:t>
            </a:r>
            <a:endParaRPr lang="en-AU" dirty="0"/>
          </a:p>
        </p:txBody>
      </p:sp>
      <p:sp>
        <p:nvSpPr>
          <p:cNvPr id="3" name="Content Placeholder 2"/>
          <p:cNvSpPr>
            <a:spLocks noGrp="1"/>
          </p:cNvSpPr>
          <p:nvPr>
            <p:ph idx="1"/>
          </p:nvPr>
        </p:nvSpPr>
        <p:spPr>
          <a:xfrm>
            <a:off x="0" y="1988840"/>
            <a:ext cx="9144000" cy="4137323"/>
          </a:xfrm>
        </p:spPr>
        <p:txBody>
          <a:bodyPr/>
          <a:lstStyle/>
          <a:p>
            <a:r>
              <a:rPr lang="en-AU" dirty="0" smtClean="0"/>
              <a:t>Mark 14:61-62 Again the high priest asked him, "Are you the Christ, the Son of the Blessed One?"   "I am," said Jesus. "And you will see the Son of Man sitting at the right hand of the Mighty One and coming on the clouds of heaven." </a:t>
            </a:r>
          </a:p>
          <a:p>
            <a:r>
              <a:rPr lang="en-AU" dirty="0" smtClean="0"/>
              <a:t>Is this historical?</a:t>
            </a:r>
          </a:p>
          <a:p>
            <a:r>
              <a:rPr lang="en-AU" dirty="0" smtClean="0"/>
              <a:t>The Jewish leaders need a capital charge for Jesus to be executed. </a:t>
            </a:r>
          </a:p>
          <a:p>
            <a:r>
              <a:rPr lang="en-AU" dirty="0" smtClean="0"/>
              <a:t>A claim to be Messiah could be construed as an act of treason against Rome.</a:t>
            </a:r>
          </a:p>
          <a:p>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King of the Jews</a:t>
            </a:r>
            <a:endParaRPr lang="en-AU" dirty="0"/>
          </a:p>
        </p:txBody>
      </p:sp>
      <p:sp>
        <p:nvSpPr>
          <p:cNvPr id="3" name="Content Placeholder 2"/>
          <p:cNvSpPr>
            <a:spLocks noGrp="1"/>
          </p:cNvSpPr>
          <p:nvPr>
            <p:ph idx="1"/>
          </p:nvPr>
        </p:nvSpPr>
        <p:spPr/>
        <p:txBody>
          <a:bodyPr/>
          <a:lstStyle/>
          <a:p>
            <a:r>
              <a:rPr lang="en-AU" dirty="0" smtClean="0"/>
              <a:t>The title </a:t>
            </a:r>
            <a:r>
              <a:rPr lang="en-AU" dirty="0" smtClean="0"/>
              <a:t>“King </a:t>
            </a:r>
            <a:r>
              <a:rPr lang="en-AU" dirty="0" smtClean="0"/>
              <a:t>of the </a:t>
            </a:r>
            <a:r>
              <a:rPr lang="en-AU" dirty="0" smtClean="0"/>
              <a:t>Jews” </a:t>
            </a:r>
            <a:r>
              <a:rPr lang="en-AU" dirty="0" smtClean="0"/>
              <a:t>was on the plaque nailed to the cross Mark 15:26 and John 19:19</a:t>
            </a:r>
          </a:p>
          <a:p>
            <a:r>
              <a:rPr lang="en-AU" dirty="0" smtClean="0"/>
              <a:t>Title is not used by Christians</a:t>
            </a:r>
          </a:p>
          <a:p>
            <a:r>
              <a:rPr lang="en-AU" dirty="0" smtClean="0"/>
              <a:t>Meets criterion of dissimilarity</a:t>
            </a:r>
          </a:p>
          <a:p>
            <a:r>
              <a:rPr lang="en-AU" dirty="0" smtClean="0"/>
              <a:t>Supports that he claimed to be Messiah</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Can we trust the records?</a:t>
            </a:r>
            <a:endParaRPr lang="en-AU" dirty="0"/>
          </a:p>
        </p:txBody>
      </p:sp>
      <p:sp>
        <p:nvSpPr>
          <p:cNvPr id="3" name="Content Placeholder 2"/>
          <p:cNvSpPr>
            <a:spLocks noGrp="1"/>
          </p:cNvSpPr>
          <p:nvPr>
            <p:ph idx="1"/>
          </p:nvPr>
        </p:nvSpPr>
        <p:spPr/>
        <p:txBody>
          <a:bodyPr/>
          <a:lstStyle/>
          <a:p>
            <a:r>
              <a:rPr lang="en-AU" dirty="0" smtClean="0"/>
              <a:t>Jesus left no writings</a:t>
            </a:r>
          </a:p>
          <a:p>
            <a:r>
              <a:rPr lang="en-AU" dirty="0" smtClean="0"/>
              <a:t>Dependent on records of others</a:t>
            </a:r>
          </a:p>
          <a:p>
            <a:r>
              <a:rPr lang="en-AU" dirty="0" smtClean="0"/>
              <a:t>Not unusual - Socrates left no writings</a:t>
            </a:r>
          </a:p>
          <a:p>
            <a:r>
              <a:rPr lang="en-AU" dirty="0" smtClean="0"/>
              <a:t>Were disciples’ records reliable?</a:t>
            </a:r>
          </a:p>
          <a:p>
            <a:r>
              <a:rPr lang="en-AU" dirty="0" smtClean="0"/>
              <a:t>Did they put words into his mouth?</a:t>
            </a:r>
          </a:p>
          <a:p>
            <a:r>
              <a:rPr lang="en-AU" dirty="0" smtClean="0"/>
              <a:t>Are Jesus’ divinity claims made up?</a:t>
            </a:r>
          </a:p>
          <a:p>
            <a:r>
              <a:rPr lang="en-AU" dirty="0" smtClean="0"/>
              <a:t>Investigated using standard methods of history</a:t>
            </a:r>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Son of God</a:t>
            </a:r>
            <a:endParaRPr lang="en-AU" dirty="0"/>
          </a:p>
        </p:txBody>
      </p:sp>
      <p:sp>
        <p:nvSpPr>
          <p:cNvPr id="3" name="Content Placeholder 2"/>
          <p:cNvSpPr>
            <a:spLocks noGrp="1"/>
          </p:cNvSpPr>
          <p:nvPr>
            <p:ph idx="1"/>
          </p:nvPr>
        </p:nvSpPr>
        <p:spPr/>
        <p:txBody>
          <a:bodyPr/>
          <a:lstStyle/>
          <a:p>
            <a:r>
              <a:rPr lang="en-AU" dirty="0" smtClean="0"/>
              <a:t>Did Jesus claim he was the Son of God?</a:t>
            </a:r>
          </a:p>
          <a:p>
            <a:r>
              <a:rPr lang="en-AU" dirty="0" smtClean="0"/>
              <a:t>What we will cover:</a:t>
            </a:r>
          </a:p>
          <a:p>
            <a:pPr lvl="1"/>
            <a:r>
              <a:rPr lang="en-AU" dirty="0" smtClean="0"/>
              <a:t>Parable </a:t>
            </a:r>
            <a:r>
              <a:rPr lang="en-AU" dirty="0" smtClean="0"/>
              <a:t>of the Wicked Tenants</a:t>
            </a:r>
          </a:p>
          <a:p>
            <a:pPr lvl="1"/>
            <a:r>
              <a:rPr lang="en-AU" dirty="0" smtClean="0"/>
              <a:t>Explicit claim Matt 11:27</a:t>
            </a:r>
          </a:p>
          <a:p>
            <a:pPr lvl="1"/>
            <a:r>
              <a:rPr lang="en-AU" dirty="0" smtClean="0"/>
              <a:t>Explicit claim in Mark 13:32</a:t>
            </a:r>
            <a:endParaRPr lang="en-A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648072"/>
          </a:xfrm>
        </p:spPr>
        <p:txBody>
          <a:bodyPr/>
          <a:lstStyle/>
          <a:p>
            <a:r>
              <a:rPr lang="en-AU" dirty="0" smtClean="0"/>
              <a:t>Parable of Wicked Tenant</a:t>
            </a:r>
            <a:endParaRPr lang="en-AU" dirty="0"/>
          </a:p>
        </p:txBody>
      </p:sp>
      <p:sp>
        <p:nvSpPr>
          <p:cNvPr id="3" name="Content Placeholder 2"/>
          <p:cNvSpPr>
            <a:spLocks noGrp="1"/>
          </p:cNvSpPr>
          <p:nvPr>
            <p:ph idx="1"/>
          </p:nvPr>
        </p:nvSpPr>
        <p:spPr>
          <a:xfrm>
            <a:off x="0" y="1916832"/>
            <a:ext cx="9144000" cy="4209331"/>
          </a:xfrm>
        </p:spPr>
        <p:txBody>
          <a:bodyPr/>
          <a:lstStyle/>
          <a:p>
            <a:r>
              <a:rPr lang="en-AU" dirty="0" smtClean="0"/>
              <a:t>Mark 12:1-9, Matt 21: 33-41, Luke 20:9-16</a:t>
            </a:r>
          </a:p>
          <a:p>
            <a:r>
              <a:rPr lang="en-AU" dirty="0" smtClean="0"/>
              <a:t>In this parable Jesus claims to be the unique son</a:t>
            </a:r>
          </a:p>
          <a:p>
            <a:r>
              <a:rPr lang="en-AU" dirty="0" smtClean="0"/>
              <a:t>Matthew and Luke copied Mark, but is it historical?</a:t>
            </a:r>
          </a:p>
          <a:p>
            <a:r>
              <a:rPr lang="en-AU" dirty="0" smtClean="0"/>
              <a:t>Also in gospel of Thomas (65). Independent confirmation. Recognised by sceptical scholars as genuine.</a:t>
            </a:r>
          </a:p>
          <a:p>
            <a:r>
              <a:rPr lang="en-AU" dirty="0" smtClean="0"/>
              <a:t>Contains typical Jewish imagery </a:t>
            </a:r>
            <a:r>
              <a:rPr lang="en-AU" dirty="0" smtClean="0"/>
              <a:t>&amp; </a:t>
            </a:r>
            <a:r>
              <a:rPr lang="en-AU" dirty="0" smtClean="0"/>
              <a:t>Semitisms</a:t>
            </a:r>
          </a:p>
          <a:p>
            <a:r>
              <a:rPr lang="en-AU" dirty="0" smtClean="0"/>
              <a:t>Unique son, distinct from the prophets</a:t>
            </a:r>
            <a:endParaRPr lang="en-A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504056"/>
          </a:xfrm>
        </p:spPr>
        <p:txBody>
          <a:bodyPr>
            <a:normAutofit fontScale="90000"/>
          </a:bodyPr>
          <a:lstStyle/>
          <a:p>
            <a:r>
              <a:rPr lang="en-AU" dirty="0" smtClean="0"/>
              <a:t>Explicit claim</a:t>
            </a:r>
            <a:endParaRPr lang="en-AU" dirty="0"/>
          </a:p>
        </p:txBody>
      </p:sp>
      <p:sp>
        <p:nvSpPr>
          <p:cNvPr id="3" name="Content Placeholder 2"/>
          <p:cNvSpPr>
            <a:spLocks noGrp="1"/>
          </p:cNvSpPr>
          <p:nvPr>
            <p:ph idx="1"/>
          </p:nvPr>
        </p:nvSpPr>
        <p:spPr>
          <a:xfrm>
            <a:off x="0" y="1844824"/>
            <a:ext cx="9144000" cy="4281339"/>
          </a:xfrm>
        </p:spPr>
        <p:txBody>
          <a:bodyPr/>
          <a:lstStyle/>
          <a:p>
            <a:r>
              <a:rPr lang="en-AU" dirty="0" smtClean="0"/>
              <a:t>Matt 11:27 All things have been committed to me by my Father. No one knows the Son except the Father, and no one knows the Father except the Son and those to whom the Son chooses to reveal him. </a:t>
            </a:r>
          </a:p>
          <a:p>
            <a:r>
              <a:rPr lang="en-AU" dirty="0" smtClean="0"/>
              <a:t>Repeated in Luke 10:22 -&gt; from Q (early)</a:t>
            </a:r>
          </a:p>
          <a:p>
            <a:r>
              <a:rPr lang="en-AU" dirty="0" smtClean="0"/>
              <a:t>Contains </a:t>
            </a:r>
            <a:r>
              <a:rPr lang="en-AU" dirty="0" err="1" smtClean="0"/>
              <a:t>Aramaisms</a:t>
            </a:r>
            <a:endParaRPr lang="en-AU" dirty="0" smtClean="0"/>
          </a:p>
          <a:p>
            <a:r>
              <a:rPr lang="en-AU" dirty="0" smtClean="0"/>
              <a:t>Embarrassment – no one knows the son (unknowable)</a:t>
            </a:r>
          </a:p>
          <a:p>
            <a:r>
              <a:rPr lang="en-AU" dirty="0" smtClean="0"/>
              <a:t>Jesus thought of himself as unique son and only revelation of Father.</a:t>
            </a:r>
          </a:p>
          <a:p>
            <a:endParaRPr lang="en-A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648072"/>
          </a:xfrm>
        </p:spPr>
        <p:txBody>
          <a:bodyPr/>
          <a:lstStyle/>
          <a:p>
            <a:r>
              <a:rPr lang="en-AU" dirty="0" smtClean="0"/>
              <a:t>Explicit Claim</a:t>
            </a:r>
            <a:endParaRPr lang="en-AU" dirty="0"/>
          </a:p>
        </p:txBody>
      </p:sp>
      <p:sp>
        <p:nvSpPr>
          <p:cNvPr id="3" name="Content Placeholder 2"/>
          <p:cNvSpPr>
            <a:spLocks noGrp="1"/>
          </p:cNvSpPr>
          <p:nvPr>
            <p:ph idx="1"/>
          </p:nvPr>
        </p:nvSpPr>
        <p:spPr>
          <a:xfrm>
            <a:off x="0" y="1844824"/>
            <a:ext cx="9144000" cy="4281339"/>
          </a:xfrm>
        </p:spPr>
        <p:txBody>
          <a:bodyPr/>
          <a:lstStyle/>
          <a:p>
            <a:r>
              <a:rPr lang="en-AU" dirty="0" smtClean="0"/>
              <a:t>Mark 13:32 No one knows about that day or hour, not even the angels in heaven, nor the Son, but only the Father. </a:t>
            </a:r>
          </a:p>
          <a:p>
            <a:r>
              <a:rPr lang="en-AU" dirty="0" smtClean="0"/>
              <a:t>Embarrassment – ascribes ignorance to the Son</a:t>
            </a:r>
          </a:p>
          <a:p>
            <a:r>
              <a:rPr lang="en-AU" dirty="0" smtClean="0"/>
              <a:t>Luke omits it</a:t>
            </a:r>
          </a:p>
          <a:p>
            <a:r>
              <a:rPr lang="en-AU" dirty="0" smtClean="0"/>
              <a:t>Matthew includes it  but it is dropped by some copyists</a:t>
            </a:r>
          </a:p>
          <a:p>
            <a:endParaRPr lang="en-A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20080"/>
          </a:xfrm>
        </p:spPr>
        <p:txBody>
          <a:bodyPr/>
          <a:lstStyle/>
          <a:p>
            <a:r>
              <a:rPr lang="en-AU" dirty="0" smtClean="0"/>
              <a:t>Son of Man</a:t>
            </a:r>
            <a:endParaRPr lang="en-AU" dirty="0"/>
          </a:p>
        </p:txBody>
      </p:sp>
      <p:sp>
        <p:nvSpPr>
          <p:cNvPr id="3" name="Content Placeholder 2"/>
          <p:cNvSpPr>
            <a:spLocks noGrp="1"/>
          </p:cNvSpPr>
          <p:nvPr>
            <p:ph idx="1"/>
          </p:nvPr>
        </p:nvSpPr>
        <p:spPr>
          <a:xfrm>
            <a:off x="0" y="1988840"/>
            <a:ext cx="9144000" cy="4137323"/>
          </a:xfrm>
        </p:spPr>
        <p:txBody>
          <a:bodyPr/>
          <a:lstStyle/>
          <a:p>
            <a:r>
              <a:rPr lang="en-AU" dirty="0" smtClean="0"/>
              <a:t>Used frequently in gospels but only in Acts 7:56 and twice in Revelation after that.</a:t>
            </a:r>
          </a:p>
          <a:p>
            <a:r>
              <a:rPr lang="en-AU" dirty="0" smtClean="0"/>
              <a:t>Term did not arise in later Christianity</a:t>
            </a:r>
          </a:p>
          <a:p>
            <a:r>
              <a:rPr lang="en-AU" dirty="0" smtClean="0"/>
              <a:t>Meets criteria of independence and dissimilarity</a:t>
            </a:r>
            <a:endParaRPr lang="en-A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648072"/>
          </a:xfrm>
        </p:spPr>
        <p:txBody>
          <a:bodyPr/>
          <a:lstStyle/>
          <a:p>
            <a:r>
              <a:rPr lang="en-AU" dirty="0" smtClean="0"/>
              <a:t>What did Jesus mean?</a:t>
            </a:r>
            <a:endParaRPr lang="en-AU" dirty="0"/>
          </a:p>
        </p:txBody>
      </p:sp>
      <p:sp>
        <p:nvSpPr>
          <p:cNvPr id="3" name="Content Placeholder 2"/>
          <p:cNvSpPr>
            <a:spLocks noGrp="1"/>
          </p:cNvSpPr>
          <p:nvPr>
            <p:ph idx="1"/>
          </p:nvPr>
        </p:nvSpPr>
        <p:spPr>
          <a:xfrm>
            <a:off x="0" y="1844824"/>
            <a:ext cx="9144000" cy="4281339"/>
          </a:xfrm>
        </p:spPr>
        <p:txBody>
          <a:bodyPr/>
          <a:lstStyle/>
          <a:p>
            <a:r>
              <a:rPr lang="en-AU" dirty="0" smtClean="0"/>
              <a:t>Did he mean just a person</a:t>
            </a:r>
          </a:p>
          <a:p>
            <a:r>
              <a:rPr lang="en-AU" dirty="0" smtClean="0"/>
              <a:t>He referred to himself as “the Son of Man” not just “a son of man”.</a:t>
            </a:r>
          </a:p>
          <a:p>
            <a:r>
              <a:rPr lang="en-AU" dirty="0" smtClean="0"/>
              <a:t>Aligned himself with divine figure in Daniel 7:13-14</a:t>
            </a:r>
          </a:p>
          <a:p>
            <a:r>
              <a:rPr lang="en-AU" dirty="0" smtClean="0"/>
              <a:t>Ambiguity prevented premature revelation of messianic status</a:t>
            </a:r>
          </a:p>
          <a:p>
            <a:r>
              <a:rPr lang="en-AU" dirty="0" smtClean="0"/>
              <a:t>Jesus had a sense of unsurpassed authority</a:t>
            </a:r>
            <a:endParaRPr lang="en-A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648072"/>
          </a:xfrm>
        </p:spPr>
        <p:txBody>
          <a:bodyPr>
            <a:normAutofit/>
          </a:bodyPr>
          <a:lstStyle/>
          <a:p>
            <a:r>
              <a:rPr lang="en-AU" dirty="0" smtClean="0"/>
              <a:t>Mark 14:60-62</a:t>
            </a:r>
            <a:endParaRPr lang="en-AU" dirty="0"/>
          </a:p>
        </p:txBody>
      </p:sp>
      <p:sp>
        <p:nvSpPr>
          <p:cNvPr id="3" name="Content Placeholder 2"/>
          <p:cNvSpPr>
            <a:spLocks noGrp="1"/>
          </p:cNvSpPr>
          <p:nvPr>
            <p:ph idx="1"/>
          </p:nvPr>
        </p:nvSpPr>
        <p:spPr>
          <a:xfrm>
            <a:off x="0" y="1844824"/>
            <a:ext cx="9144000" cy="4281339"/>
          </a:xfrm>
        </p:spPr>
        <p:txBody>
          <a:bodyPr/>
          <a:lstStyle/>
          <a:p>
            <a:r>
              <a:rPr lang="en-AU" dirty="0" smtClean="0"/>
              <a:t>Then the high priest stood up before them and asked Jesus, "Are you not going to answer? What is this testimony that these men are bringing against you?“  But Jesus remained silent and gave no answer.</a:t>
            </a:r>
          </a:p>
          <a:p>
            <a:r>
              <a:rPr lang="en-AU" dirty="0" smtClean="0"/>
              <a:t>Again the high priest asked him, "Are you the Christ, the Son of the Blessed One?" </a:t>
            </a:r>
          </a:p>
          <a:p>
            <a:r>
              <a:rPr lang="en-AU" dirty="0" smtClean="0"/>
              <a:t>"I am," said Jesus. "And you will see the Son of Man sitting at the right hand of the Mighty One and coming on the clouds of heaven." </a:t>
            </a:r>
          </a:p>
          <a:p>
            <a:r>
              <a:rPr lang="en-AU" dirty="0" smtClean="0"/>
              <a:t>Here all 3 terms come together</a:t>
            </a:r>
          </a:p>
          <a:p>
            <a:pPr>
              <a:buNone/>
            </a:pPr>
            <a:endParaRPr lang="en-AU" dirty="0" smtClean="0"/>
          </a:p>
          <a:p>
            <a:endParaRPr lang="en-A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648072"/>
          </a:xfrm>
        </p:spPr>
        <p:txBody>
          <a:bodyPr/>
          <a:lstStyle/>
          <a:p>
            <a:r>
              <a:rPr lang="en-AU" dirty="0" smtClean="0"/>
              <a:t>Implicit Claims</a:t>
            </a:r>
            <a:endParaRPr lang="en-AU" dirty="0"/>
          </a:p>
        </p:txBody>
      </p:sp>
      <p:sp>
        <p:nvSpPr>
          <p:cNvPr id="3" name="Content Placeholder 2"/>
          <p:cNvSpPr>
            <a:spLocks noGrp="1"/>
          </p:cNvSpPr>
          <p:nvPr>
            <p:ph idx="1"/>
          </p:nvPr>
        </p:nvSpPr>
        <p:spPr>
          <a:xfrm>
            <a:off x="0" y="1916832"/>
            <a:ext cx="9144000" cy="4209331"/>
          </a:xfrm>
        </p:spPr>
        <p:txBody>
          <a:bodyPr/>
          <a:lstStyle/>
          <a:p>
            <a:r>
              <a:rPr lang="en-AU" dirty="0" smtClean="0"/>
              <a:t>Apostles would judge 12 tribes of Israel. Who is king?</a:t>
            </a:r>
          </a:p>
          <a:p>
            <a:r>
              <a:rPr lang="en-AU" dirty="0" smtClean="0"/>
              <a:t>Teaching style:</a:t>
            </a:r>
          </a:p>
          <a:p>
            <a:pPr lvl="1"/>
            <a:r>
              <a:rPr lang="en-AU" dirty="0" smtClean="0"/>
              <a:t>Did not quote other authorities</a:t>
            </a:r>
          </a:p>
          <a:p>
            <a:pPr lvl="1"/>
            <a:r>
              <a:rPr lang="en-AU" dirty="0" smtClean="0"/>
              <a:t>Overrode previous authority – You have heard it said, but I say...</a:t>
            </a:r>
          </a:p>
          <a:p>
            <a:pPr lvl="1"/>
            <a:r>
              <a:rPr lang="en-AU" dirty="0" smtClean="0"/>
              <a:t>His own authority was greater than divinely given law</a:t>
            </a:r>
          </a:p>
          <a:p>
            <a:pPr lvl="1"/>
            <a:r>
              <a:rPr lang="en-AU" dirty="0" smtClean="0"/>
              <a:t>“Truly, truly</a:t>
            </a:r>
            <a:r>
              <a:rPr lang="en-AU" b="1" dirty="0" smtClean="0"/>
              <a:t> I </a:t>
            </a:r>
            <a:r>
              <a:rPr lang="en-AU" dirty="0" smtClean="0"/>
              <a:t>say to you” is heretical to a Jew. He ought to have said, “Thus says the Lord”.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864096"/>
          </a:xfrm>
        </p:spPr>
        <p:txBody>
          <a:bodyPr/>
          <a:lstStyle/>
          <a:p>
            <a:r>
              <a:rPr lang="en-AU" dirty="0" smtClean="0"/>
              <a:t>Other implicit claims</a:t>
            </a:r>
            <a:endParaRPr lang="en-AU" dirty="0"/>
          </a:p>
        </p:txBody>
      </p:sp>
      <p:sp>
        <p:nvSpPr>
          <p:cNvPr id="3" name="Content Placeholder 2"/>
          <p:cNvSpPr>
            <a:spLocks noGrp="1"/>
          </p:cNvSpPr>
          <p:nvPr>
            <p:ph idx="1"/>
          </p:nvPr>
        </p:nvSpPr>
        <p:spPr>
          <a:xfrm>
            <a:off x="0" y="2060848"/>
            <a:ext cx="9144000" cy="4065315"/>
          </a:xfrm>
        </p:spPr>
        <p:txBody>
          <a:bodyPr/>
          <a:lstStyle/>
          <a:p>
            <a:r>
              <a:rPr lang="en-AU" dirty="0" smtClean="0"/>
              <a:t>Claimed to exorcise demons by own authority</a:t>
            </a:r>
          </a:p>
          <a:p>
            <a:r>
              <a:rPr lang="en-AU" dirty="0" smtClean="0"/>
              <a:t>Authority to forgive sins. Fellowshipping with outcasts was exercising forgiveness in practice.</a:t>
            </a:r>
          </a:p>
          <a:p>
            <a:r>
              <a:rPr lang="en-AU" dirty="0" smtClean="0"/>
              <a:t>Acted and spoke as if he had divine authority</a:t>
            </a:r>
          </a:p>
          <a:p>
            <a:r>
              <a:rPr lang="en-AU" dirty="0" smtClean="0"/>
              <a:t>Believed himself to be a miracle worker</a:t>
            </a:r>
          </a:p>
          <a:p>
            <a:r>
              <a:rPr lang="en-AU" dirty="0" smtClean="0"/>
              <a:t>He believed our attitude to him will determine our fate on the day of judgement</a:t>
            </a:r>
          </a:p>
          <a:p>
            <a:endParaRPr lang="en-A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648072"/>
          </a:xfrm>
        </p:spPr>
        <p:txBody>
          <a:bodyPr/>
          <a:lstStyle/>
          <a:p>
            <a:r>
              <a:rPr lang="en-AU" dirty="0" smtClean="0"/>
              <a:t>Conclusion</a:t>
            </a:r>
            <a:endParaRPr lang="en-AU" dirty="0"/>
          </a:p>
        </p:txBody>
      </p:sp>
      <p:sp>
        <p:nvSpPr>
          <p:cNvPr id="3" name="Content Placeholder 2"/>
          <p:cNvSpPr>
            <a:spLocks noGrp="1"/>
          </p:cNvSpPr>
          <p:nvPr>
            <p:ph idx="1"/>
          </p:nvPr>
        </p:nvSpPr>
        <p:spPr>
          <a:xfrm>
            <a:off x="0" y="1916832"/>
            <a:ext cx="9144000" cy="4536504"/>
          </a:xfrm>
        </p:spPr>
        <p:txBody>
          <a:bodyPr/>
          <a:lstStyle/>
          <a:p>
            <a:r>
              <a:rPr lang="en-AU" dirty="0" smtClean="0"/>
              <a:t>Jesus’ Self perception</a:t>
            </a:r>
          </a:p>
          <a:p>
            <a:pPr lvl="1"/>
            <a:r>
              <a:rPr lang="en-AU" dirty="0" smtClean="0"/>
              <a:t>Messiah</a:t>
            </a:r>
          </a:p>
          <a:p>
            <a:pPr lvl="1"/>
            <a:r>
              <a:rPr lang="en-AU" dirty="0" smtClean="0"/>
              <a:t>Unique Son of God</a:t>
            </a:r>
          </a:p>
          <a:p>
            <a:pPr lvl="1"/>
            <a:r>
              <a:rPr lang="en-AU" dirty="0" smtClean="0"/>
              <a:t>Daniel’s Son of Man</a:t>
            </a:r>
          </a:p>
          <a:p>
            <a:pPr lvl="1"/>
            <a:r>
              <a:rPr lang="en-AU" dirty="0" smtClean="0"/>
              <a:t>Worker of miracles</a:t>
            </a:r>
          </a:p>
          <a:p>
            <a:pPr lvl="1"/>
            <a:r>
              <a:rPr lang="en-AU" dirty="0" smtClean="0"/>
              <a:t>Authority over evil powers</a:t>
            </a:r>
          </a:p>
          <a:p>
            <a:pPr lvl="1"/>
            <a:r>
              <a:rPr lang="en-AU" dirty="0" smtClean="0"/>
              <a:t>Authority to forgive sins</a:t>
            </a:r>
          </a:p>
          <a:p>
            <a:pPr lvl="1"/>
            <a:r>
              <a:rPr lang="en-AU" dirty="0" smtClean="0"/>
              <a:t>Authority to overturn divinely given law</a:t>
            </a:r>
          </a:p>
          <a:p>
            <a:pPr lvl="1"/>
            <a:r>
              <a:rPr lang="en-AU" dirty="0" smtClean="0"/>
              <a:t>Each person’s destiny is dependent on their attitude to him</a:t>
            </a:r>
          </a:p>
          <a:p>
            <a:r>
              <a:rPr lang="en-AU" dirty="0" smtClean="0"/>
              <a:t>Was crucified for blasphemy and treason</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Modern Tools</a:t>
            </a:r>
            <a:endParaRPr lang="en-AU" dirty="0"/>
          </a:p>
        </p:txBody>
      </p:sp>
      <p:sp>
        <p:nvSpPr>
          <p:cNvPr id="3" name="Content Placeholder 2"/>
          <p:cNvSpPr>
            <a:spLocks noGrp="1"/>
          </p:cNvSpPr>
          <p:nvPr>
            <p:ph idx="1"/>
          </p:nvPr>
        </p:nvSpPr>
        <p:spPr/>
        <p:txBody>
          <a:bodyPr/>
          <a:lstStyle/>
          <a:p>
            <a:r>
              <a:rPr lang="en-AU" dirty="0" smtClean="0"/>
              <a:t>Textual Criticism</a:t>
            </a:r>
          </a:p>
          <a:p>
            <a:r>
              <a:rPr lang="en-AU" dirty="0" smtClean="0"/>
              <a:t>Historical Methods</a:t>
            </a:r>
          </a:p>
          <a:p>
            <a:r>
              <a:rPr lang="en-AU" dirty="0" smtClean="0"/>
              <a:t>Not treating the Bible as a holy book</a:t>
            </a:r>
          </a:p>
          <a:p>
            <a:r>
              <a:rPr lang="en-AU" dirty="0" smtClean="0"/>
              <a:t>Investigated as a collection of ancient documents</a:t>
            </a:r>
            <a:endParaRPr lang="en-A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20080"/>
          </a:xfrm>
        </p:spPr>
        <p:txBody>
          <a:bodyPr/>
          <a:lstStyle/>
          <a:p>
            <a:r>
              <a:rPr lang="en-AU" dirty="0" smtClean="0"/>
              <a:t>CS Lewis’ </a:t>
            </a:r>
            <a:r>
              <a:rPr lang="en-AU" dirty="0" err="1" smtClean="0"/>
              <a:t>Trilemma</a:t>
            </a:r>
            <a:endParaRPr lang="en-AU" dirty="0"/>
          </a:p>
        </p:txBody>
      </p:sp>
      <p:sp>
        <p:nvSpPr>
          <p:cNvPr id="3" name="Content Placeholder 2"/>
          <p:cNvSpPr>
            <a:spLocks noGrp="1"/>
          </p:cNvSpPr>
          <p:nvPr>
            <p:ph idx="1"/>
          </p:nvPr>
        </p:nvSpPr>
        <p:spPr>
          <a:xfrm>
            <a:off x="0" y="1916832"/>
            <a:ext cx="9144000" cy="4209331"/>
          </a:xfrm>
        </p:spPr>
        <p:txBody>
          <a:bodyPr/>
          <a:lstStyle/>
          <a:p>
            <a:r>
              <a:rPr lang="en-AU" sz="2000" dirty="0" smtClean="0"/>
              <a:t>I am trying here to prevent anyone saying the really foolish thing that people often say about Him: "I'm ready to accept Jesus as a great moral teacher, but I don't accept His claim to be God." That is the one thing we must not say. A man who said the sort of things Jesus said would not be a great moral teacher. He would either be a lunatic--on a level with the man who says he is a poached egg--or else he would be the Devil of Hell. You must make your choice. Either this man was, and is, the Son of God: or else a madman or something worse. You can shut Him up for a fool, you can spit at Him and kill Him as a demon; or you can fall at His feet and call Him Lord and God. But let us not come with any patronizing nonsense about His being a great human teacher. He has not left that open to us. He did not intend to.</a:t>
            </a:r>
            <a:endParaRPr lang="en-A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89248"/>
          </a:xfrm>
        </p:spPr>
        <p:txBody>
          <a:bodyPr/>
          <a:lstStyle/>
          <a:p>
            <a:r>
              <a:rPr lang="en-AU" dirty="0" smtClean="0"/>
              <a:t>Sources</a:t>
            </a:r>
            <a:endParaRPr lang="en-AU" dirty="0"/>
          </a:p>
        </p:txBody>
      </p:sp>
      <p:sp>
        <p:nvSpPr>
          <p:cNvPr id="3" name="Content Placeholder 2"/>
          <p:cNvSpPr>
            <a:spLocks noGrp="1"/>
          </p:cNvSpPr>
          <p:nvPr>
            <p:ph idx="1"/>
          </p:nvPr>
        </p:nvSpPr>
        <p:spPr>
          <a:xfrm>
            <a:off x="457200" y="1988840"/>
            <a:ext cx="8229600" cy="4137323"/>
          </a:xfrm>
        </p:spPr>
        <p:txBody>
          <a:bodyPr/>
          <a:lstStyle/>
          <a:p>
            <a:r>
              <a:rPr lang="en-AU" dirty="0" smtClean="0"/>
              <a:t>External</a:t>
            </a:r>
          </a:p>
          <a:p>
            <a:pPr lvl="1"/>
            <a:r>
              <a:rPr lang="en-AU" dirty="0" smtClean="0"/>
              <a:t>Christian, Jewish and Roman</a:t>
            </a:r>
          </a:p>
          <a:p>
            <a:pPr lvl="1"/>
            <a:r>
              <a:rPr lang="en-AU" dirty="0" smtClean="0"/>
              <a:t>Say nothing new</a:t>
            </a:r>
          </a:p>
          <a:p>
            <a:r>
              <a:rPr lang="en-AU" dirty="0" smtClean="0"/>
              <a:t>Internal (NT)</a:t>
            </a:r>
          </a:p>
          <a:p>
            <a:pPr lvl="1"/>
            <a:r>
              <a:rPr lang="en-AU" dirty="0" smtClean="0"/>
              <a:t>Is this circular? (using the Bible to prove the Bible)</a:t>
            </a:r>
          </a:p>
          <a:p>
            <a:pPr lvl="1"/>
            <a:r>
              <a:rPr lang="en-AU" dirty="0" smtClean="0"/>
              <a:t>Historians treat NT as collection of documents</a:t>
            </a:r>
          </a:p>
          <a:p>
            <a:pPr lvl="1"/>
            <a:r>
              <a:rPr lang="en-AU" dirty="0" smtClean="0"/>
              <a:t>NT documents were distributed independently</a:t>
            </a:r>
          </a:p>
          <a:p>
            <a:pPr lvl="1"/>
            <a:r>
              <a:rPr lang="en-AU" dirty="0" smtClean="0"/>
              <a:t>Only the best sources were included in the canon</a:t>
            </a:r>
          </a:p>
          <a:p>
            <a:pPr lvl="1"/>
            <a:r>
              <a:rPr lang="en-AU" dirty="0" smtClean="0"/>
              <a:t>Do not think of the NT as a single book</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Conspiracy Theories</a:t>
            </a:r>
            <a:endParaRPr lang="en-AU" dirty="0"/>
          </a:p>
        </p:txBody>
      </p:sp>
      <p:sp>
        <p:nvSpPr>
          <p:cNvPr id="3" name="Content Placeholder 2"/>
          <p:cNvSpPr>
            <a:spLocks noGrp="1"/>
          </p:cNvSpPr>
          <p:nvPr>
            <p:ph idx="1"/>
          </p:nvPr>
        </p:nvSpPr>
        <p:spPr/>
        <p:txBody>
          <a:bodyPr/>
          <a:lstStyle/>
          <a:p>
            <a:r>
              <a:rPr lang="en-AU" dirty="0" smtClean="0"/>
              <a:t>Trumpet credentials of author</a:t>
            </a:r>
          </a:p>
          <a:p>
            <a:r>
              <a:rPr lang="en-AU" dirty="0" smtClean="0"/>
              <a:t>Offer new suppressed interpretation of Jesus</a:t>
            </a:r>
          </a:p>
          <a:p>
            <a:r>
              <a:rPr lang="en-AU" dirty="0" smtClean="0"/>
              <a:t>Derived from sources that contradict NT</a:t>
            </a:r>
          </a:p>
          <a:p>
            <a:r>
              <a:rPr lang="en-AU" dirty="0" smtClean="0"/>
              <a:t>Interpretation is provocative and titillating</a:t>
            </a:r>
          </a:p>
          <a:p>
            <a:r>
              <a:rPr lang="en-AU" dirty="0" smtClean="0"/>
              <a:t>Tradition Christian beliefs undermined</a:t>
            </a:r>
          </a:p>
          <a:p>
            <a:r>
              <a:rPr lang="en-AU" dirty="0" smtClean="0"/>
              <a:t>Often based on apocryphal gospels</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17240"/>
          </a:xfrm>
        </p:spPr>
        <p:txBody>
          <a:bodyPr>
            <a:normAutofit fontScale="90000"/>
          </a:bodyPr>
          <a:lstStyle/>
          <a:p>
            <a:r>
              <a:rPr lang="en-AU" dirty="0" smtClean="0"/>
              <a:t>Apocryphal Gospels</a:t>
            </a:r>
            <a:endParaRPr lang="en-AU" dirty="0"/>
          </a:p>
        </p:txBody>
      </p:sp>
      <p:sp>
        <p:nvSpPr>
          <p:cNvPr id="3" name="Content Placeholder 2"/>
          <p:cNvSpPr>
            <a:spLocks noGrp="1"/>
          </p:cNvSpPr>
          <p:nvPr>
            <p:ph idx="1"/>
          </p:nvPr>
        </p:nvSpPr>
        <p:spPr>
          <a:xfrm>
            <a:off x="457200" y="1988840"/>
            <a:ext cx="8229600" cy="4137323"/>
          </a:xfrm>
        </p:spPr>
        <p:txBody>
          <a:bodyPr/>
          <a:lstStyle/>
          <a:p>
            <a:r>
              <a:rPr lang="en-AU" dirty="0" err="1" smtClean="0"/>
              <a:t>Eg</a:t>
            </a:r>
            <a:r>
              <a:rPr lang="en-AU" dirty="0" smtClean="0"/>
              <a:t> Gospel of Thomas, Phillip, Peter etc</a:t>
            </a:r>
          </a:p>
          <a:p>
            <a:r>
              <a:rPr lang="en-AU" dirty="0" smtClean="0"/>
              <a:t>Written after 150 AD </a:t>
            </a:r>
          </a:p>
          <a:p>
            <a:r>
              <a:rPr lang="en-AU" dirty="0" smtClean="0"/>
              <a:t>(some claim Thomas is 1</a:t>
            </a:r>
            <a:r>
              <a:rPr lang="en-AU" baseline="30000" dirty="0" smtClean="0"/>
              <a:t>st</a:t>
            </a:r>
            <a:r>
              <a:rPr lang="en-AU" dirty="0" smtClean="0"/>
              <a:t> century)</a:t>
            </a:r>
          </a:p>
          <a:p>
            <a:r>
              <a:rPr lang="en-AU" dirty="0" smtClean="0"/>
              <a:t>Forged under apostles’ names</a:t>
            </a:r>
          </a:p>
          <a:p>
            <a:r>
              <a:rPr lang="en-AU" dirty="0" smtClean="0"/>
              <a:t>Legendary extensions of canonical gospels</a:t>
            </a:r>
          </a:p>
          <a:p>
            <a:r>
              <a:rPr lang="en-AU" dirty="0" smtClean="0"/>
              <a:t>Contain no independent new material</a:t>
            </a:r>
          </a:p>
          <a:p>
            <a:r>
              <a:rPr lang="en-AU" dirty="0" smtClean="0"/>
              <a:t>Why give precedence to secondary sources?</a:t>
            </a:r>
          </a:p>
          <a:p>
            <a:r>
              <a:rPr lang="en-AU" dirty="0" smtClean="0"/>
              <a:t>No historically credible source outside NT</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Burden of Proof</a:t>
            </a:r>
            <a:endParaRPr lang="en-AU" dirty="0"/>
          </a:p>
        </p:txBody>
      </p:sp>
      <p:sp>
        <p:nvSpPr>
          <p:cNvPr id="3" name="Content Placeholder 2"/>
          <p:cNvSpPr>
            <a:spLocks noGrp="1"/>
          </p:cNvSpPr>
          <p:nvPr>
            <p:ph idx="1"/>
          </p:nvPr>
        </p:nvSpPr>
        <p:spPr/>
        <p:txBody>
          <a:bodyPr/>
          <a:lstStyle/>
          <a:p>
            <a:r>
              <a:rPr lang="en-AU" dirty="0" smtClean="0"/>
              <a:t>True until proven false or false until proven true?</a:t>
            </a:r>
          </a:p>
          <a:p>
            <a:r>
              <a:rPr lang="en-AU" dirty="0" smtClean="0"/>
              <a:t>Sceptics usually assume guilty before proven innocent</a:t>
            </a: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Reasons against scepticism</a:t>
            </a:r>
            <a:endParaRPr lang="en-AU" dirty="0"/>
          </a:p>
        </p:txBody>
      </p:sp>
      <p:sp>
        <p:nvSpPr>
          <p:cNvPr id="3" name="Content Placeholder 2"/>
          <p:cNvSpPr>
            <a:spLocks noGrp="1"/>
          </p:cNvSpPr>
          <p:nvPr>
            <p:ph idx="1"/>
          </p:nvPr>
        </p:nvSpPr>
        <p:spPr/>
        <p:txBody>
          <a:bodyPr/>
          <a:lstStyle/>
          <a:p>
            <a:pPr marL="514350" indent="-514350">
              <a:buFont typeface="+mj-lt"/>
              <a:buAutoNum type="arabicPeriod"/>
            </a:pPr>
            <a:r>
              <a:rPr lang="en-AU" dirty="0" smtClean="0"/>
              <a:t>Insufficient time for legend to erase core historical facts</a:t>
            </a:r>
          </a:p>
          <a:p>
            <a:pPr marL="514350" indent="-514350">
              <a:buFont typeface="+mj-lt"/>
              <a:buAutoNum type="arabicPeriod"/>
            </a:pPr>
            <a:r>
              <a:rPr lang="en-AU" dirty="0" smtClean="0"/>
              <a:t>Gospels are not like folk tales</a:t>
            </a:r>
          </a:p>
          <a:p>
            <a:pPr marL="514350" indent="-514350">
              <a:buFont typeface="+mj-lt"/>
              <a:buAutoNum type="arabicPeriod"/>
            </a:pPr>
            <a:r>
              <a:rPr lang="en-AU" dirty="0" smtClean="0"/>
              <a:t>Jewish transmission of sacred texts was reliable</a:t>
            </a:r>
          </a:p>
          <a:p>
            <a:pPr marL="514350" indent="-514350">
              <a:buFont typeface="+mj-lt"/>
              <a:buAutoNum type="arabicPeriod"/>
            </a:pPr>
            <a:r>
              <a:rPr lang="en-AU" dirty="0" smtClean="0"/>
              <a:t>Restraints due to presence of eyewitnesses</a:t>
            </a:r>
          </a:p>
          <a:p>
            <a:pPr marL="514350" indent="-514350">
              <a:buFont typeface="+mj-lt"/>
              <a:buAutoNum type="arabicPeriod"/>
            </a:pPr>
            <a:r>
              <a:rPr lang="en-AU" dirty="0" smtClean="0"/>
              <a:t>Proven track record </a:t>
            </a:r>
            <a:r>
              <a:rPr lang="en-AU" smtClean="0"/>
              <a:t>of reliability</a:t>
            </a:r>
            <a:endParaRPr lang="en-AU" dirty="0"/>
          </a:p>
        </p:txBody>
      </p:sp>
    </p:spTree>
  </p:cSld>
  <p:clrMapOvr>
    <a:masterClrMapping/>
  </p:clrMapOvr>
</p:sld>
</file>

<file path=ppt/theme/theme1.xml><?xml version="1.0" encoding="utf-8"?>
<a:theme xmlns:a="http://schemas.openxmlformats.org/drawingml/2006/main" name="Reasonable Fait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Reasonable Faith</Template>
  <TotalTime>4222</TotalTime>
  <Words>2143</Words>
  <Application>Microsoft Office PowerPoint</Application>
  <PresentationFormat>On-screen Show (4:3)</PresentationFormat>
  <Paragraphs>231</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Reasonable Faith</vt:lpstr>
      <vt:lpstr>Who was Jesus?</vt:lpstr>
      <vt:lpstr>NT Reliability</vt:lpstr>
      <vt:lpstr>Can we trust the records?</vt:lpstr>
      <vt:lpstr>Modern Tools</vt:lpstr>
      <vt:lpstr>Sources</vt:lpstr>
      <vt:lpstr>Conspiracy Theories</vt:lpstr>
      <vt:lpstr>Apocryphal Gospels</vt:lpstr>
      <vt:lpstr>Burden of Proof</vt:lpstr>
      <vt:lpstr>Reasons against scepticism</vt:lpstr>
      <vt:lpstr>1. Insufficient Time for Legend</vt:lpstr>
      <vt:lpstr>1. Legend continued</vt:lpstr>
      <vt:lpstr>1. Legend continued</vt:lpstr>
      <vt:lpstr>2. Are gospels folk tales?</vt:lpstr>
      <vt:lpstr>3. Was transmission reliable?</vt:lpstr>
      <vt:lpstr>4. Were the traditions embellished?</vt:lpstr>
      <vt:lpstr>5. Do writers have a reliable track record?</vt:lpstr>
      <vt:lpstr>Luke as an Example</vt:lpstr>
      <vt:lpstr>Luke’s claims in Prologue</vt:lpstr>
      <vt:lpstr>Who was Luke?</vt:lpstr>
      <vt:lpstr>Criteria of Authenticity</vt:lpstr>
      <vt:lpstr>Characteristics of historical criteria</vt:lpstr>
      <vt:lpstr>Paul’s Claims</vt:lpstr>
      <vt:lpstr>Jesus’ Explicit Claims</vt:lpstr>
      <vt:lpstr>Messiah</vt:lpstr>
      <vt:lpstr>Mark 8:27-29</vt:lpstr>
      <vt:lpstr>Answer to John the Baptist</vt:lpstr>
      <vt:lpstr>Triumphal Entry</vt:lpstr>
      <vt:lpstr>The Trial</vt:lpstr>
      <vt:lpstr>King of the Jews</vt:lpstr>
      <vt:lpstr>Son of God</vt:lpstr>
      <vt:lpstr>Parable of Wicked Tenant</vt:lpstr>
      <vt:lpstr>Explicit claim</vt:lpstr>
      <vt:lpstr>Explicit Claim</vt:lpstr>
      <vt:lpstr>Son of Man</vt:lpstr>
      <vt:lpstr>What did Jesus mean?</vt:lpstr>
      <vt:lpstr>Mark 14:60-62</vt:lpstr>
      <vt:lpstr>Implicit Claims</vt:lpstr>
      <vt:lpstr>Other implicit claims</vt:lpstr>
      <vt:lpstr>Conclusion</vt:lpstr>
      <vt:lpstr>CS Lewis’ Trilemma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Guard</dc:title>
  <dc:creator>Kevin Rogers</dc:creator>
  <cp:lastModifiedBy>Kevin Rogers</cp:lastModifiedBy>
  <cp:revision>181</cp:revision>
  <dcterms:created xsi:type="dcterms:W3CDTF">2012-09-04T10:01:29Z</dcterms:created>
  <dcterms:modified xsi:type="dcterms:W3CDTF">2012-12-04T12:18:46Z</dcterms:modified>
</cp:coreProperties>
</file>